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57" r:id="rId2"/>
    <p:sldId id="299" r:id="rId3"/>
    <p:sldId id="300" r:id="rId4"/>
    <p:sldId id="261" r:id="rId5"/>
    <p:sldId id="308" r:id="rId6"/>
    <p:sldId id="305" r:id="rId7"/>
    <p:sldId id="306" r:id="rId8"/>
    <p:sldId id="307" r:id="rId9"/>
    <p:sldId id="303" r:id="rId10"/>
    <p:sldId id="310" r:id="rId11"/>
    <p:sldId id="282" r:id="rId12"/>
    <p:sldId id="295" r:id="rId13"/>
    <p:sldId id="281" r:id="rId14"/>
    <p:sldId id="309" r:id="rId15"/>
    <p:sldId id="284" r:id="rId16"/>
    <p:sldId id="285" r:id="rId17"/>
    <p:sldId id="268" r:id="rId18"/>
    <p:sldId id="296" r:id="rId19"/>
    <p:sldId id="294" r:id="rId20"/>
    <p:sldId id="311" r:id="rId21"/>
    <p:sldId id="297" r:id="rId22"/>
    <p:sldId id="298" r:id="rId23"/>
    <p:sldId id="277" r:id="rId24"/>
    <p:sldId id="279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8905DD-7B91-454B-98AF-A27E55EAFB5D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7BC487-BD35-4A45-B443-1E79EE565DA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2BBD7A-F16A-4AC7-A80C-3731C7377AFE}" type="datetimeFigureOut">
              <a:rPr lang="en-US" smtClean="0"/>
              <a:pPr/>
              <a:t>11/8/2011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6BA12C-9D02-493E-8A6C-01A0CCD36B7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6BA12C-9D02-493E-8A6C-01A0CCD36B7F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6BA12C-9D02-493E-8A6C-01A0CCD36B7F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LM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6BA12C-9D02-493E-8A6C-01A0CCD36B7F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LM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6BA12C-9D02-493E-8A6C-01A0CCD36B7F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LM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6BA12C-9D02-493E-8A6C-01A0CCD36B7F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LM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6BA12C-9D02-493E-8A6C-01A0CCD36B7F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LM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6BA12C-9D02-493E-8A6C-01A0CCD36B7F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LM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6BA12C-9D02-493E-8A6C-01A0CCD36B7F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6BA12C-9D02-493E-8A6C-01A0CCD36B7F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6BA12C-9D02-493E-8A6C-01A0CCD36B7F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6BA12C-9D02-493E-8A6C-01A0CCD36B7F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NS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6BA12C-9D02-493E-8A6C-01A0CCD36B7F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6BA12C-9D02-493E-8A6C-01A0CCD36B7F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6BA12C-9D02-493E-8A6C-01A0CCD36B7F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6BA12C-9D02-493E-8A6C-01A0CCD36B7F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LM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6BA12C-9D02-493E-8A6C-01A0CCD36B7F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NS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6BA12C-9D02-493E-8A6C-01A0CCD36B7F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NS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6BA12C-9D02-493E-8A6C-01A0CCD36B7F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NS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6BA12C-9D02-493E-8A6C-01A0CCD36B7F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NS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6BA12C-9D02-493E-8A6C-01A0CCD36B7F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NS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6BA12C-9D02-493E-8A6C-01A0CCD36B7F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NS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6BA12C-9D02-493E-8A6C-01A0CCD36B7F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NS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6BA12C-9D02-493E-8A6C-01A0CCD36B7F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4012A-5A1F-47CA-960B-C1AFFFEF6C60}" type="datetime1">
              <a:rPr lang="en-US" smtClean="0"/>
              <a:pPr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F4F0-7070-48BC-BC34-205A41AEFC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CE5C3-9F50-4D29-8002-44FEEF370DC4}" type="datetime1">
              <a:rPr lang="en-US" smtClean="0"/>
              <a:pPr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F4F0-7070-48BC-BC34-205A41AEFC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F1E00-AF21-4C32-B402-C774E17FDE3B}" type="datetime1">
              <a:rPr lang="en-US" smtClean="0"/>
              <a:pPr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F4F0-7070-48BC-BC34-205A41AEFC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D6D54-7895-4D5A-BAF2-9FB92B2CE079}" type="datetime1">
              <a:rPr lang="en-US" smtClean="0"/>
              <a:pPr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F4F0-7070-48BC-BC34-205A41AEFC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A0261-FE70-46E5-87CD-7B2C23FB5C4D}" type="datetime1">
              <a:rPr lang="en-US" smtClean="0"/>
              <a:pPr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F4F0-7070-48BC-BC34-205A41AEFC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681A1-0315-4F91-B4F1-A67B83790060}" type="datetime1">
              <a:rPr lang="en-US" smtClean="0"/>
              <a:pPr/>
              <a:t>11/8/2011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F4F0-7070-48BC-BC34-205A41AEFC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315DB-CE67-4090-8AE5-A9791FE9BBB8}" type="datetime1">
              <a:rPr lang="en-US" smtClean="0"/>
              <a:pPr/>
              <a:t>11/8/2011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F4F0-7070-48BC-BC34-205A41AEFC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F3935-821F-4A1E-95CE-981DC0A8DE2B}" type="datetime1">
              <a:rPr lang="en-US" smtClean="0"/>
              <a:pPr/>
              <a:t>11/8/2011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F4F0-7070-48BC-BC34-205A41AEFC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8D3DC-81F5-4388-B4A2-590D5D2CA5FB}" type="datetime1">
              <a:rPr lang="en-US" smtClean="0"/>
              <a:pPr/>
              <a:t>11/8/2011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F4F0-7070-48BC-BC34-205A41AEFC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AE58-9A93-4235-B8F6-8A887B717525}" type="datetime1">
              <a:rPr lang="en-US" smtClean="0"/>
              <a:pPr/>
              <a:t>11/8/2011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F4F0-7070-48BC-BC34-205A41AEFC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AAF4E-9366-4B9E-A2EB-F8B43FC6C43F}" type="datetime1">
              <a:rPr lang="en-US" smtClean="0"/>
              <a:pPr/>
              <a:t>11/8/2011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F4F0-7070-48BC-BC34-205A41AEFC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EBF955-CA01-4A3E-A078-C18C228490AE}" type="datetime1">
              <a:rPr lang="en-US" smtClean="0"/>
              <a:pPr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73F4F0-7070-48BC-BC34-205A41AEFC6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eligibilitycenter.org/" TargetMode="Externa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 descr="72721_2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Rectangle 8"/>
          <p:cNvSpPr>
            <a:spLocks noGrp="1" noChangeArrowheads="1"/>
          </p:cNvSpPr>
          <p:nvPr>
            <p:ph type="ctrTitle"/>
          </p:nvPr>
        </p:nvSpPr>
        <p:spPr>
          <a:xfrm>
            <a:off x="595313" y="1377950"/>
            <a:ext cx="7950200" cy="903288"/>
          </a:xfrm>
        </p:spPr>
        <p:txBody>
          <a:bodyPr/>
          <a:lstStyle/>
          <a:p>
            <a:r>
              <a:rPr lang="en-US" sz="4000" dirty="0" smtClean="0">
                <a:solidFill>
                  <a:srgbClr val="000000"/>
                </a:solidFill>
                <a:latin typeface="Californian FB" pitchFamily="18" charset="0"/>
              </a:rPr>
              <a:t>NCAA Eligibility Center 101</a:t>
            </a:r>
            <a:endParaRPr lang="en-US" sz="4000" dirty="0" smtClean="0">
              <a:latin typeface="Californian FB" pitchFamily="18" charset="0"/>
            </a:endParaRPr>
          </a:p>
        </p:txBody>
      </p:sp>
      <p:sp>
        <p:nvSpPr>
          <p:cNvPr id="14340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2768600" y="4467225"/>
            <a:ext cx="3740150" cy="1023938"/>
          </a:xfrm>
        </p:spPr>
        <p:txBody>
          <a:bodyPr>
            <a:normAutofit/>
          </a:bodyPr>
          <a:lstStyle/>
          <a:p>
            <a:pPr marL="0" indent="0"/>
            <a:r>
              <a:rPr lang="en-US" sz="1600" b="0" dirty="0" smtClean="0">
                <a:solidFill>
                  <a:srgbClr val="000000"/>
                </a:solidFill>
                <a:latin typeface="Californian FB" pitchFamily="18" charset="0"/>
              </a:rPr>
              <a:t>Lisa Mills, NCAA Eligibility Center</a:t>
            </a:r>
          </a:p>
          <a:p>
            <a:pPr marL="0" indent="0"/>
            <a:r>
              <a:rPr lang="en-US" sz="1600" b="0" dirty="0" smtClean="0">
                <a:solidFill>
                  <a:srgbClr val="000000"/>
                </a:solidFill>
                <a:latin typeface="Californian FB" pitchFamily="18" charset="0"/>
              </a:rPr>
              <a:t>Nick Sproull, NCAA Eligibility Center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7" descr="72721_3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Rectangle 2"/>
          <p:cNvSpPr>
            <a:spLocks noGrp="1" noChangeArrowheads="1"/>
          </p:cNvSpPr>
          <p:nvPr>
            <p:ph type="title"/>
          </p:nvPr>
        </p:nvSpPr>
        <p:spPr>
          <a:xfrm>
            <a:off x="590550" y="649288"/>
            <a:ext cx="8210550" cy="1025525"/>
          </a:xfrm>
        </p:spPr>
        <p:txBody>
          <a:bodyPr/>
          <a:lstStyle/>
          <a:p>
            <a:r>
              <a:rPr lang="en-US" sz="3600" u="sng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Four </a:t>
            </a:r>
            <a:r>
              <a:rPr lang="en-US" sz="3600" u="sng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Elements </a:t>
            </a:r>
            <a:r>
              <a:rPr lang="en-US" sz="3600" u="sng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of Initial Eligibility</a:t>
            </a:r>
          </a:p>
        </p:txBody>
      </p:sp>
      <p:sp>
        <p:nvSpPr>
          <p:cNvPr id="163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0075" y="1354138"/>
            <a:ext cx="7956550" cy="4132262"/>
          </a:xfrm>
        </p:spPr>
        <p:txBody>
          <a:bodyPr>
            <a:normAutofit/>
          </a:bodyPr>
          <a:lstStyle/>
          <a:p>
            <a:pPr indent="457200"/>
            <a:endParaRPr lang="en-US" sz="3100" dirty="0" smtClean="0">
              <a:solidFill>
                <a:srgbClr val="000000"/>
              </a:solidFill>
              <a:latin typeface="Californian FB" pitchFamily="18" charset="0"/>
              <a:ea typeface="ＭＳ Ｐゴシック" pitchFamily="-16" charset="-128"/>
            </a:endParaRPr>
          </a:p>
          <a:p>
            <a:pPr indent="457200"/>
            <a:r>
              <a:rPr lang="en-US" sz="2600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Graduation from high school</a:t>
            </a:r>
          </a:p>
          <a:p>
            <a:pPr indent="457200"/>
            <a:r>
              <a:rPr lang="en-US" sz="2600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Minimum number of core courses</a:t>
            </a:r>
          </a:p>
          <a:p>
            <a:pPr indent="457200"/>
            <a:r>
              <a:rPr lang="en-US" sz="2600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Minimum grade-point average in those core courses</a:t>
            </a:r>
          </a:p>
          <a:p>
            <a:pPr indent="457200"/>
            <a:r>
              <a:rPr lang="en-US" sz="2600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Minimum SAT or ACT test score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7" descr="72721_3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Rectangle 2"/>
          <p:cNvSpPr>
            <a:spLocks noGrp="1" noChangeArrowheads="1"/>
          </p:cNvSpPr>
          <p:nvPr>
            <p:ph type="title"/>
          </p:nvPr>
        </p:nvSpPr>
        <p:spPr>
          <a:xfrm>
            <a:off x="590549" y="430213"/>
            <a:ext cx="8277225" cy="1025525"/>
          </a:xfrm>
        </p:spPr>
        <p:txBody>
          <a:bodyPr/>
          <a:lstStyle/>
          <a:p>
            <a:r>
              <a:rPr lang="en-US" sz="3600" u="sng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NCAA Initial-Eligibility Requirements</a:t>
            </a:r>
            <a:endParaRPr lang="en-US" u="sng" dirty="0" smtClean="0">
              <a:solidFill>
                <a:srgbClr val="000000"/>
              </a:solidFill>
              <a:latin typeface="Californian FB" pitchFamily="18" charset="0"/>
            </a:endParaRPr>
          </a:p>
        </p:txBody>
      </p:sp>
      <p:sp>
        <p:nvSpPr>
          <p:cNvPr id="9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590550" y="1449388"/>
            <a:ext cx="7956550" cy="474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800100" lvl="1" indent="-285750">
              <a:lnSpc>
                <a:spcPct val="140000"/>
              </a:lnSpc>
              <a:buFont typeface="Arial" pitchFamily="34" charset="0"/>
              <a:buChar char="•"/>
            </a:pPr>
            <a:endParaRPr lang="en-US" sz="2000" dirty="0">
              <a:latin typeface="Georgia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9100" y="1914525"/>
            <a:ext cx="8305800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7" descr="72721_3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Rectangle 2"/>
          <p:cNvSpPr>
            <a:spLocks noGrp="1" noChangeArrowheads="1"/>
          </p:cNvSpPr>
          <p:nvPr>
            <p:ph type="title"/>
          </p:nvPr>
        </p:nvSpPr>
        <p:spPr>
          <a:xfrm>
            <a:off x="590550" y="649288"/>
            <a:ext cx="8210550" cy="1025525"/>
          </a:xfrm>
        </p:spPr>
        <p:txBody>
          <a:bodyPr/>
          <a:lstStyle/>
          <a:p>
            <a:r>
              <a:rPr lang="en-US" sz="3600" u="sng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NCAA Division I Sliding Scale</a:t>
            </a:r>
            <a:endParaRPr lang="en-US" u="sng" dirty="0" smtClean="0">
              <a:solidFill>
                <a:srgbClr val="000000"/>
              </a:solidFill>
              <a:latin typeface="Californian FB" pitchFamily="18" charset="0"/>
            </a:endParaRPr>
          </a:p>
        </p:txBody>
      </p:sp>
      <p:sp>
        <p:nvSpPr>
          <p:cNvPr id="163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0075" y="1354138"/>
            <a:ext cx="7956550" cy="4132262"/>
          </a:xfrm>
        </p:spPr>
        <p:txBody>
          <a:bodyPr>
            <a:normAutofit/>
          </a:bodyPr>
          <a:lstStyle/>
          <a:p>
            <a:pPr lvl="1" eaLnBrk="1" hangingPunct="1"/>
            <a:endParaRPr lang="en-US" sz="2800" dirty="0" smtClean="0">
              <a:solidFill>
                <a:srgbClr val="000000"/>
              </a:solidFill>
              <a:latin typeface="Californian FB" pitchFamily="18" charset="0"/>
              <a:ea typeface="ＭＳ Ｐゴシック" pitchFamily="-16" charset="-128"/>
            </a:endParaRPr>
          </a:p>
        </p:txBody>
      </p:sp>
      <p:pic>
        <p:nvPicPr>
          <p:cNvPr id="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9200" y="1447800"/>
            <a:ext cx="2747865" cy="440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1600200"/>
            <a:ext cx="2924175" cy="38879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7" descr="72721_3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Rectangle 2"/>
          <p:cNvSpPr>
            <a:spLocks noGrp="1" noChangeArrowheads="1"/>
          </p:cNvSpPr>
          <p:nvPr>
            <p:ph type="title"/>
          </p:nvPr>
        </p:nvSpPr>
        <p:spPr>
          <a:xfrm>
            <a:off x="600075" y="649288"/>
            <a:ext cx="7956550" cy="1025525"/>
          </a:xfrm>
        </p:spPr>
        <p:txBody>
          <a:bodyPr/>
          <a:lstStyle/>
          <a:p>
            <a:r>
              <a:rPr lang="en-US" sz="3600" u="sng" dirty="0" smtClean="0">
                <a:solidFill>
                  <a:srgbClr val="000000"/>
                </a:solidFill>
                <a:latin typeface="Californian FB" pitchFamily="18" charset="0"/>
              </a:rPr>
              <a:t>NCAA Divisions II and III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609600" y="1725613"/>
            <a:ext cx="7956550" cy="4370387"/>
          </a:xfrm>
        </p:spPr>
        <p:txBody>
          <a:bodyPr>
            <a:noAutofit/>
          </a:bodyPr>
          <a:lstStyle/>
          <a:p>
            <a:pPr indent="457200"/>
            <a:r>
              <a:rPr lang="en-US" sz="2600" dirty="0" smtClean="0">
                <a:latin typeface="Californian FB" pitchFamily="18" charset="0"/>
                <a:ea typeface="ＭＳ Ｐゴシック" pitchFamily="-16" charset="-128"/>
              </a:rPr>
              <a:t>Division II</a:t>
            </a:r>
          </a:p>
          <a:p>
            <a:pPr lvl="1" indent="457200">
              <a:buFont typeface="Arial" pitchFamily="34" charset="0"/>
              <a:buChar char="•"/>
            </a:pPr>
            <a:r>
              <a:rPr lang="en-US" sz="2600" dirty="0" smtClean="0">
                <a:latin typeface="Californian FB" pitchFamily="18" charset="0"/>
                <a:ea typeface="ＭＳ Ｐゴシック" pitchFamily="-16" charset="-128"/>
              </a:rPr>
              <a:t>Minimum 2.000 core-course GPA</a:t>
            </a:r>
          </a:p>
          <a:p>
            <a:pPr lvl="1" indent="457200">
              <a:buFont typeface="Arial" pitchFamily="34" charset="0"/>
              <a:buChar char="•"/>
            </a:pPr>
            <a:r>
              <a:rPr lang="en-US" sz="2600" dirty="0" smtClean="0">
                <a:latin typeface="Californian FB" pitchFamily="18" charset="0"/>
                <a:ea typeface="ＭＳ Ｐゴシック" pitchFamily="-16" charset="-128"/>
              </a:rPr>
              <a:t>Minimum 820 SAT (critical reading/math only) 		or minimum 68 sum 	ACT </a:t>
            </a:r>
          </a:p>
          <a:p>
            <a:pPr indent="457200"/>
            <a:r>
              <a:rPr lang="en-US" sz="2600" dirty="0" smtClean="0">
                <a:latin typeface="Californian FB" pitchFamily="18" charset="0"/>
                <a:ea typeface="ＭＳ Ｐゴシック" pitchFamily="-16" charset="-128"/>
              </a:rPr>
              <a:t>Division III</a:t>
            </a:r>
          </a:p>
          <a:p>
            <a:pPr lvl="1" indent="457200">
              <a:buFont typeface="Arial" pitchFamily="34" charset="0"/>
              <a:buChar char="•"/>
            </a:pPr>
            <a:r>
              <a:rPr lang="en-US" sz="2600" dirty="0" smtClean="0">
                <a:latin typeface="Californian FB" pitchFamily="18" charset="0"/>
                <a:ea typeface="ＭＳ Ｐゴシック" pitchFamily="-16" charset="-128"/>
              </a:rPr>
              <a:t>Based on admission standards</a:t>
            </a:r>
          </a:p>
          <a:p>
            <a:pPr lvl="1" indent="457200">
              <a:buFont typeface="Arial" pitchFamily="34" charset="0"/>
              <a:buChar char="•"/>
            </a:pPr>
            <a:r>
              <a:rPr lang="en-US" sz="2600" dirty="0" smtClean="0">
                <a:latin typeface="Californian FB" pitchFamily="18" charset="0"/>
                <a:ea typeface="ＭＳ Ｐゴシック" pitchFamily="-16" charset="-128"/>
              </a:rPr>
              <a:t>No specific NCAA requirements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7" descr="72721_3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Rectangle 2"/>
          <p:cNvSpPr>
            <a:spLocks noGrp="1" noChangeArrowheads="1"/>
          </p:cNvSpPr>
          <p:nvPr>
            <p:ph type="title"/>
          </p:nvPr>
        </p:nvSpPr>
        <p:spPr>
          <a:xfrm>
            <a:off x="600075" y="649288"/>
            <a:ext cx="7956550" cy="1025525"/>
          </a:xfrm>
        </p:spPr>
        <p:txBody>
          <a:bodyPr/>
          <a:lstStyle/>
          <a:p>
            <a:r>
              <a:rPr lang="en-US" sz="3600" u="sng" dirty="0" smtClean="0">
                <a:solidFill>
                  <a:srgbClr val="000000"/>
                </a:solidFill>
                <a:latin typeface="Californian FB" pitchFamily="18" charset="0"/>
              </a:rPr>
              <a:t>Roles of Students/Schools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609600" y="1725613"/>
            <a:ext cx="7956550" cy="338137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alifornian FB" pitchFamily="18" charset="0"/>
                <a:ea typeface="ＭＳ Ｐゴシック" pitchFamily="-16" charset="-128"/>
              </a:rPr>
              <a:t>Role </a:t>
            </a:r>
            <a:r>
              <a:rPr lang="en-US" sz="2600" dirty="0">
                <a:latin typeface="Californian FB" pitchFamily="18" charset="0"/>
                <a:ea typeface="ＭＳ Ｐゴシック" pitchFamily="-16" charset="-128"/>
              </a:rPr>
              <a:t>of the </a:t>
            </a:r>
            <a:r>
              <a:rPr lang="en-US" sz="2600" dirty="0" smtClean="0">
                <a:latin typeface="Californian FB" pitchFamily="18" charset="0"/>
                <a:ea typeface="ＭＳ Ｐゴシック" pitchFamily="-16" charset="-128"/>
              </a:rPr>
              <a:t>student</a:t>
            </a:r>
            <a:endParaRPr lang="en-US" sz="2600" dirty="0">
              <a:latin typeface="Californian FB" pitchFamily="18" charset="0"/>
              <a:ea typeface="ＭＳ Ｐゴシック" pitchFamily="-16" charset="-128"/>
            </a:endParaRPr>
          </a:p>
          <a:p>
            <a:pPr lvl="1"/>
            <a:r>
              <a:rPr lang="en-US" sz="2600" dirty="0">
                <a:latin typeface="Californian FB" pitchFamily="18" charset="0"/>
                <a:ea typeface="ＭＳ Ｐゴシック" pitchFamily="-16" charset="-128"/>
              </a:rPr>
              <a:t>Academic </a:t>
            </a:r>
            <a:r>
              <a:rPr lang="en-US" sz="2600" dirty="0" smtClean="0">
                <a:latin typeface="Californian FB" pitchFamily="18" charset="0"/>
                <a:ea typeface="ＭＳ Ｐゴシック" pitchFamily="-16" charset="-128"/>
              </a:rPr>
              <a:t>preparation</a:t>
            </a:r>
            <a:endParaRPr lang="en-US" sz="2600" dirty="0">
              <a:latin typeface="Californian FB" pitchFamily="18" charset="0"/>
              <a:ea typeface="ＭＳ Ｐゴシック" pitchFamily="-16" charset="-128"/>
            </a:endParaRPr>
          </a:p>
          <a:p>
            <a:pPr lvl="1"/>
            <a:r>
              <a:rPr lang="en-US" sz="2600" dirty="0">
                <a:latin typeface="Californian FB" pitchFamily="18" charset="0"/>
                <a:ea typeface="ＭＳ Ｐゴシック" pitchFamily="-16" charset="-128"/>
              </a:rPr>
              <a:t>Registration</a:t>
            </a:r>
          </a:p>
          <a:p>
            <a:r>
              <a:rPr lang="en-US" sz="2600" dirty="0">
                <a:latin typeface="Californian FB" pitchFamily="18" charset="0"/>
                <a:ea typeface="ＭＳ Ｐゴシック" pitchFamily="-16" charset="-128"/>
              </a:rPr>
              <a:t>Role of the </a:t>
            </a:r>
            <a:r>
              <a:rPr lang="en-US" sz="2600" dirty="0" smtClean="0">
                <a:latin typeface="Californian FB" pitchFamily="18" charset="0"/>
                <a:ea typeface="ＭＳ Ｐゴシック" pitchFamily="-16" charset="-128"/>
              </a:rPr>
              <a:t>recruiting college/university</a:t>
            </a:r>
            <a:endParaRPr lang="en-US" sz="2600" dirty="0">
              <a:latin typeface="Californian FB" pitchFamily="18" charset="0"/>
              <a:ea typeface="ＭＳ Ｐゴシック" pitchFamily="-16" charset="-128"/>
            </a:endParaRPr>
          </a:p>
          <a:p>
            <a:pPr lvl="1"/>
            <a:r>
              <a:rPr lang="en-US" sz="2600" dirty="0">
                <a:latin typeface="Californian FB" pitchFamily="18" charset="0"/>
                <a:ea typeface="ＭＳ Ｐゴシック" pitchFamily="-16" charset="-128"/>
              </a:rPr>
              <a:t>Monitoring </a:t>
            </a:r>
            <a:r>
              <a:rPr lang="en-US" sz="2600" dirty="0" smtClean="0">
                <a:latin typeface="Californian FB" pitchFamily="18" charset="0"/>
                <a:ea typeface="ＭＳ Ｐゴシック" pitchFamily="-16" charset="-128"/>
              </a:rPr>
              <a:t>student progress</a:t>
            </a:r>
            <a:endParaRPr lang="en-US" sz="2600" dirty="0">
              <a:latin typeface="Californian FB" pitchFamily="18" charset="0"/>
              <a:ea typeface="ＭＳ Ｐゴシック" pitchFamily="-16" charset="-128"/>
            </a:endParaRPr>
          </a:p>
          <a:p>
            <a:pPr lvl="1"/>
            <a:r>
              <a:rPr lang="en-US" sz="2600" dirty="0">
                <a:latin typeface="Californian FB" pitchFamily="18" charset="0"/>
                <a:ea typeface="ＭＳ Ｐゴシック" pitchFamily="-16" charset="-128"/>
              </a:rPr>
              <a:t>Identifying </a:t>
            </a:r>
            <a:r>
              <a:rPr lang="en-US" sz="2600" dirty="0" smtClean="0">
                <a:latin typeface="Californian FB" pitchFamily="18" charset="0"/>
                <a:ea typeface="ＭＳ Ｐゴシック" pitchFamily="-16" charset="-128"/>
              </a:rPr>
              <a:t>potential issues</a:t>
            </a:r>
            <a:endParaRPr lang="en-US" sz="2600" dirty="0">
              <a:latin typeface="Californian FB" pitchFamily="18" charset="0"/>
              <a:ea typeface="ＭＳ Ｐゴシック" pitchFamily="-16" charset="-128"/>
            </a:endParaRPr>
          </a:p>
          <a:p>
            <a:r>
              <a:rPr lang="en-US" sz="2600" dirty="0">
                <a:latin typeface="Californian FB" pitchFamily="18" charset="0"/>
                <a:ea typeface="ＭＳ Ｐゴシック" pitchFamily="-16" charset="-128"/>
              </a:rPr>
              <a:t>Role of the </a:t>
            </a:r>
            <a:r>
              <a:rPr lang="en-US" sz="2600" dirty="0" smtClean="0">
                <a:latin typeface="Californian FB" pitchFamily="18" charset="0"/>
                <a:ea typeface="ＭＳ Ｐゴシック" pitchFamily="-16" charset="-128"/>
              </a:rPr>
              <a:t>high school/program</a:t>
            </a:r>
            <a:endParaRPr lang="en-US" sz="2600" dirty="0">
              <a:latin typeface="Californian FB" pitchFamily="18" charset="0"/>
              <a:ea typeface="ＭＳ Ｐゴシック" pitchFamily="-16" charset="-128"/>
            </a:endParaRPr>
          </a:p>
          <a:p>
            <a:pPr lvl="1"/>
            <a:r>
              <a:rPr lang="en-US" sz="2600" dirty="0">
                <a:latin typeface="Californian FB" pitchFamily="18" charset="0"/>
                <a:ea typeface="ＭＳ Ｐゴシック" pitchFamily="-16" charset="-128"/>
              </a:rPr>
              <a:t>List of NCAA </a:t>
            </a:r>
            <a:r>
              <a:rPr lang="en-US" sz="2600" dirty="0" smtClean="0">
                <a:latin typeface="Californian FB" pitchFamily="18" charset="0"/>
                <a:ea typeface="ＭＳ Ｐゴシック" pitchFamily="-16" charset="-128"/>
              </a:rPr>
              <a:t>courses</a:t>
            </a:r>
            <a:endParaRPr lang="en-US" sz="2600" dirty="0">
              <a:latin typeface="Californian FB" pitchFamily="18" charset="0"/>
              <a:ea typeface="ＭＳ Ｐゴシック" pitchFamily="-16" charset="-128"/>
            </a:endParaRPr>
          </a:p>
          <a:p>
            <a:pPr lvl="1"/>
            <a:r>
              <a:rPr lang="en-US" sz="2600" dirty="0">
                <a:latin typeface="Californian FB" pitchFamily="18" charset="0"/>
                <a:ea typeface="ＭＳ Ｐゴシック" pitchFamily="-16" charset="-128"/>
              </a:rPr>
              <a:t>Transcripts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7" descr="72721_3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93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Rectangle 2"/>
          <p:cNvSpPr>
            <a:spLocks noGrp="1" noChangeArrowheads="1"/>
          </p:cNvSpPr>
          <p:nvPr>
            <p:ph type="title"/>
          </p:nvPr>
        </p:nvSpPr>
        <p:spPr>
          <a:xfrm>
            <a:off x="590549" y="430213"/>
            <a:ext cx="8277225" cy="1025525"/>
          </a:xfrm>
        </p:spPr>
        <p:txBody>
          <a:bodyPr/>
          <a:lstStyle/>
          <a:p>
            <a:r>
              <a:rPr lang="en-US" sz="3600" u="sng" dirty="0" smtClean="0">
                <a:latin typeface="Californian FB" pitchFamily="18" charset="0"/>
                <a:ea typeface="ＭＳ Ｐゴシック" pitchFamily="-16" charset="-128"/>
              </a:rPr>
              <a:t>Reviewing High Schools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type="body" idx="1"/>
          </p:nvPr>
        </p:nvSpPr>
        <p:spPr>
          <a:xfrm>
            <a:off x="552450" y="1447800"/>
            <a:ext cx="7956550" cy="382587"/>
          </a:xfrm>
        </p:spPr>
        <p:txBody>
          <a:bodyPr>
            <a:noAutofit/>
          </a:bodyPr>
          <a:lstStyle/>
          <a:p>
            <a:r>
              <a:rPr lang="en-US" sz="3000" dirty="0" smtClean="0">
                <a:latin typeface="Californian FB" pitchFamily="18" charset="0"/>
                <a:ea typeface="ＭＳ Ｐゴシック" pitchFamily="-16" charset="-128"/>
                <a:cs typeface="ＭＳ Ｐゴシック" pitchFamily="62" charset="-128"/>
              </a:rPr>
              <a:t>History</a:t>
            </a:r>
          </a:p>
          <a:p>
            <a:r>
              <a:rPr lang="en-US" sz="3000" dirty="0" smtClean="0">
                <a:latin typeface="Californian FB" pitchFamily="18" charset="0"/>
                <a:ea typeface="ＭＳ Ｐゴシック" pitchFamily="-16" charset="-128"/>
                <a:cs typeface="ＭＳ Ｐゴシック" pitchFamily="62" charset="-128"/>
              </a:rPr>
              <a:t>Types of </a:t>
            </a:r>
            <a:r>
              <a:rPr lang="en-US" sz="3000" dirty="0" smtClean="0">
                <a:latin typeface="Californian FB" pitchFamily="18" charset="0"/>
                <a:ea typeface="ＭＳ Ｐゴシック" pitchFamily="-16" charset="-128"/>
                <a:cs typeface="ＭＳ Ｐゴシック" pitchFamily="62" charset="-128"/>
              </a:rPr>
              <a:t>schools</a:t>
            </a:r>
            <a:endParaRPr lang="en-US" sz="3000" dirty="0" smtClean="0">
              <a:latin typeface="Californian FB" pitchFamily="18" charset="0"/>
              <a:ea typeface="ＭＳ Ｐゴシック" pitchFamily="-16" charset="-128"/>
              <a:cs typeface="ＭＳ Ｐゴシック" pitchFamily="62" charset="-128"/>
            </a:endParaRPr>
          </a:p>
          <a:p>
            <a:pPr lvl="1"/>
            <a:r>
              <a:rPr lang="en-US" sz="3000" dirty="0" smtClean="0">
                <a:latin typeface="Californian FB" pitchFamily="18" charset="0"/>
                <a:ea typeface="ＭＳ Ｐゴシック" pitchFamily="-16" charset="-128"/>
                <a:cs typeface="ＭＳ Ｐゴシック" pitchFamily="62" charset="-128"/>
              </a:rPr>
              <a:t>Schools </a:t>
            </a:r>
            <a:r>
              <a:rPr lang="en-US" sz="3000" dirty="0" smtClean="0">
                <a:latin typeface="Californian FB" pitchFamily="18" charset="0"/>
                <a:ea typeface="ＭＳ Ｐゴシック" pitchFamily="-16" charset="-128"/>
                <a:cs typeface="ＭＳ Ｐゴシック" pitchFamily="62" charset="-128"/>
              </a:rPr>
              <a:t>new </a:t>
            </a:r>
            <a:r>
              <a:rPr lang="en-US" sz="3000" dirty="0" smtClean="0">
                <a:latin typeface="Californian FB" pitchFamily="18" charset="0"/>
                <a:ea typeface="ＭＳ Ｐゴシック" pitchFamily="-16" charset="-128"/>
                <a:cs typeface="ＭＳ Ｐゴシック" pitchFamily="62" charset="-128"/>
              </a:rPr>
              <a:t>to the NCAA</a:t>
            </a:r>
          </a:p>
          <a:p>
            <a:pPr lvl="1"/>
            <a:r>
              <a:rPr lang="en-US" sz="3000" dirty="0" smtClean="0">
                <a:latin typeface="Californian FB" pitchFamily="18" charset="0"/>
                <a:ea typeface="ＭＳ Ｐゴシック" pitchFamily="-16" charset="-128"/>
                <a:cs typeface="ＭＳ Ｐゴシック" pitchFamily="62" charset="-128"/>
              </a:rPr>
              <a:t>Established </a:t>
            </a:r>
            <a:r>
              <a:rPr lang="en-US" sz="3000" dirty="0" smtClean="0">
                <a:latin typeface="Californian FB" pitchFamily="18" charset="0"/>
                <a:ea typeface="ＭＳ Ｐゴシック" pitchFamily="-16" charset="-128"/>
                <a:cs typeface="ＭＳ Ｐゴシック" pitchFamily="62" charset="-128"/>
              </a:rPr>
              <a:t>schools</a:t>
            </a:r>
            <a:endParaRPr lang="en-US" sz="3000" dirty="0" smtClean="0">
              <a:latin typeface="Californian FB" pitchFamily="18" charset="0"/>
              <a:ea typeface="ＭＳ Ｐゴシック" pitchFamily="-16" charset="-128"/>
              <a:cs typeface="ＭＳ Ｐゴシック" pitchFamily="62" charset="-128"/>
            </a:endParaRPr>
          </a:p>
          <a:p>
            <a:r>
              <a:rPr lang="en-US" sz="3000" dirty="0" smtClean="0">
                <a:latin typeface="Californian FB" pitchFamily="18" charset="0"/>
                <a:ea typeface="ＭＳ Ｐゴシック" pitchFamily="-16" charset="-128"/>
                <a:cs typeface="ＭＳ Ｐゴシック" pitchFamily="62" charset="-128"/>
              </a:rPr>
              <a:t>Two-part </a:t>
            </a:r>
            <a:r>
              <a:rPr lang="en-US" sz="3000" dirty="0" smtClean="0">
                <a:latin typeface="Californian FB" pitchFamily="18" charset="0"/>
                <a:ea typeface="ＭＳ Ｐゴシック" pitchFamily="-16" charset="-128"/>
                <a:cs typeface="ＭＳ Ｐゴシック" pitchFamily="62" charset="-128"/>
              </a:rPr>
              <a:t>review </a:t>
            </a:r>
            <a:r>
              <a:rPr lang="en-US" sz="3000" dirty="0" smtClean="0">
                <a:latin typeface="Californian FB" pitchFamily="18" charset="0"/>
                <a:ea typeface="ＭＳ Ｐゴシック" pitchFamily="-16" charset="-128"/>
                <a:cs typeface="ＭＳ Ｐゴシック" pitchFamily="62" charset="-128"/>
              </a:rPr>
              <a:t>of </a:t>
            </a:r>
            <a:r>
              <a:rPr lang="en-US" sz="3000" dirty="0" smtClean="0">
                <a:latin typeface="Californian FB" pitchFamily="18" charset="0"/>
                <a:ea typeface="ＭＳ Ｐゴシック" pitchFamily="-16" charset="-128"/>
                <a:cs typeface="ＭＳ Ｐゴシック" pitchFamily="62" charset="-128"/>
              </a:rPr>
              <a:t>schools </a:t>
            </a:r>
            <a:r>
              <a:rPr lang="en-US" sz="3000" dirty="0" smtClean="0">
                <a:latin typeface="Californian FB" pitchFamily="18" charset="0"/>
                <a:ea typeface="ＭＳ Ｐゴシック" pitchFamily="-16" charset="-128"/>
                <a:cs typeface="ＭＳ Ｐゴシック" pitchFamily="62" charset="-128"/>
              </a:rPr>
              <a:t>new to the NCAA</a:t>
            </a:r>
          </a:p>
          <a:p>
            <a:pPr lvl="1"/>
            <a:r>
              <a:rPr lang="en-US" sz="3000" dirty="0" smtClean="0">
                <a:latin typeface="Californian FB" pitchFamily="18" charset="0"/>
                <a:ea typeface="ＭＳ Ｐゴシック" pitchFamily="-16" charset="-128"/>
                <a:cs typeface="ＭＳ Ｐゴシック" pitchFamily="62" charset="-128"/>
              </a:rPr>
              <a:t>Review of </a:t>
            </a:r>
            <a:r>
              <a:rPr lang="en-US" sz="3000" dirty="0" smtClean="0">
                <a:latin typeface="Californian FB" pitchFamily="18" charset="0"/>
                <a:ea typeface="ＭＳ Ｐゴシック" pitchFamily="-16" charset="-128"/>
                <a:cs typeface="ＭＳ Ｐゴシック" pitchFamily="62" charset="-128"/>
              </a:rPr>
              <a:t>school/program</a:t>
            </a:r>
            <a:endParaRPr lang="en-US" sz="3000" dirty="0" smtClean="0">
              <a:latin typeface="Californian FB" pitchFamily="18" charset="0"/>
              <a:ea typeface="ＭＳ Ｐゴシック" pitchFamily="-16" charset="-128"/>
              <a:cs typeface="ＭＳ Ｐゴシック" pitchFamily="62" charset="-128"/>
            </a:endParaRPr>
          </a:p>
          <a:p>
            <a:pPr lvl="1"/>
            <a:r>
              <a:rPr lang="en-US" sz="3000" dirty="0" smtClean="0">
                <a:latin typeface="Californian FB" pitchFamily="18" charset="0"/>
                <a:ea typeface="ＭＳ Ｐゴシック" pitchFamily="-16" charset="-128"/>
                <a:cs typeface="ＭＳ Ｐゴシック" pitchFamily="62" charset="-128"/>
              </a:rPr>
              <a:t>Review of </a:t>
            </a:r>
            <a:r>
              <a:rPr lang="en-US" sz="3000" dirty="0" smtClean="0">
                <a:latin typeface="Californian FB" pitchFamily="18" charset="0"/>
                <a:ea typeface="ＭＳ Ｐゴシック" pitchFamily="-16" charset="-128"/>
                <a:cs typeface="ＭＳ Ｐゴシック" pitchFamily="62" charset="-128"/>
              </a:rPr>
              <a:t>individual courses</a:t>
            </a:r>
            <a:endParaRPr lang="en-US" sz="3000" dirty="0" smtClean="0">
              <a:latin typeface="Californian FB" pitchFamily="18" charset="0"/>
              <a:ea typeface="ＭＳ Ｐゴシック" pitchFamily="-16" charset="-128"/>
              <a:cs typeface="ＭＳ Ｐゴシック" pitchFamily="62" charset="-128"/>
            </a:endParaRPr>
          </a:p>
          <a:p>
            <a:r>
              <a:rPr lang="en-US" sz="3000" dirty="0" smtClean="0">
                <a:latin typeface="Californian FB" pitchFamily="18" charset="0"/>
                <a:ea typeface="ＭＳ Ｐゴシック" pitchFamily="-16" charset="-128"/>
                <a:cs typeface="ＭＳ Ｐゴシック" pitchFamily="62" charset="-128"/>
              </a:rPr>
              <a:t>What does a list mean?  What doesn’t it mean?</a:t>
            </a:r>
          </a:p>
          <a:p>
            <a:pPr lvl="1"/>
            <a:endParaRPr lang="en-US" sz="3000" dirty="0" smtClean="0">
              <a:latin typeface="Californian FB" pitchFamily="18" charset="0"/>
              <a:ea typeface="ＭＳ Ｐゴシック" pitchFamily="-16" charset="-128"/>
              <a:cs typeface="ＭＳ Ｐゴシック" pitchFamily="62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7" descr="72721_3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Rectangle 2"/>
          <p:cNvSpPr>
            <a:spLocks noGrp="1" noChangeArrowheads="1"/>
          </p:cNvSpPr>
          <p:nvPr>
            <p:ph type="title"/>
          </p:nvPr>
        </p:nvSpPr>
        <p:spPr>
          <a:xfrm>
            <a:off x="590549" y="430213"/>
            <a:ext cx="8277225" cy="1025525"/>
          </a:xfrm>
        </p:spPr>
        <p:txBody>
          <a:bodyPr/>
          <a:lstStyle/>
          <a:p>
            <a:r>
              <a:rPr lang="en-US" sz="3600" u="sng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Review of School/Program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type="body" idx="1"/>
          </p:nvPr>
        </p:nvSpPr>
        <p:spPr>
          <a:xfrm>
            <a:off x="590550" y="1525588"/>
            <a:ext cx="7956550" cy="382587"/>
          </a:xfrm>
        </p:spPr>
        <p:txBody>
          <a:bodyPr>
            <a:normAutofit fontScale="25000" lnSpcReduction="20000"/>
          </a:bodyPr>
          <a:lstStyle/>
          <a:p>
            <a:r>
              <a:rPr lang="en-US" sz="12000" dirty="0" smtClean="0">
                <a:latin typeface="Californian FB" pitchFamily="18" charset="0"/>
                <a:ea typeface="ＭＳ Ｐゴシック" pitchFamily="-16" charset="-128"/>
              </a:rPr>
              <a:t>Academic Review Questionnaire (ARQ)</a:t>
            </a:r>
          </a:p>
          <a:p>
            <a:r>
              <a:rPr lang="en-US" sz="12000" dirty="0" smtClean="0">
                <a:latin typeface="Californian FB" pitchFamily="18" charset="0"/>
                <a:ea typeface="ＭＳ Ｐゴシック" pitchFamily="-16" charset="-128"/>
              </a:rPr>
              <a:t>Nontraditional Academic Review Questionnaire (NARQ)</a:t>
            </a:r>
          </a:p>
          <a:p>
            <a:pPr lvl="1"/>
            <a:r>
              <a:rPr lang="en-US" sz="12000" dirty="0" smtClean="0">
                <a:latin typeface="Californian FB" pitchFamily="18" charset="0"/>
                <a:ea typeface="ＭＳ Ｐゴシック" pitchFamily="-16" charset="-128"/>
              </a:rPr>
              <a:t>Curriculum </a:t>
            </a:r>
            <a:r>
              <a:rPr lang="en-US" sz="12000" dirty="0" smtClean="0">
                <a:latin typeface="Californian FB" pitchFamily="18" charset="0"/>
                <a:ea typeface="ＭＳ Ｐゴシック" pitchFamily="-16" charset="-128"/>
              </a:rPr>
              <a:t>delivery</a:t>
            </a:r>
            <a:endParaRPr lang="en-US" sz="12000" dirty="0" smtClean="0">
              <a:latin typeface="Californian FB" pitchFamily="18" charset="0"/>
              <a:ea typeface="ＭＳ Ｐゴシック" pitchFamily="-16" charset="-128"/>
            </a:endParaRPr>
          </a:p>
          <a:p>
            <a:pPr lvl="1"/>
            <a:r>
              <a:rPr lang="en-US" sz="12000" dirty="0" smtClean="0">
                <a:latin typeface="Californian FB" pitchFamily="18" charset="0"/>
                <a:ea typeface="ＭＳ Ｐゴシック" pitchFamily="-16" charset="-128"/>
              </a:rPr>
              <a:t>Quality </a:t>
            </a:r>
            <a:r>
              <a:rPr lang="en-US" sz="12000" dirty="0" smtClean="0">
                <a:latin typeface="Californian FB" pitchFamily="18" charset="0"/>
                <a:ea typeface="ＭＳ Ｐゴシック" pitchFamily="-16" charset="-128"/>
              </a:rPr>
              <a:t>control</a:t>
            </a:r>
            <a:endParaRPr lang="en-US" sz="12000" dirty="0" smtClean="0">
              <a:latin typeface="Californian FB" pitchFamily="18" charset="0"/>
              <a:ea typeface="ＭＳ Ｐゴシック" pitchFamily="-16" charset="-128"/>
            </a:endParaRPr>
          </a:p>
          <a:p>
            <a:pPr lvl="1"/>
            <a:r>
              <a:rPr lang="en-US" sz="12000" dirty="0" smtClean="0">
                <a:latin typeface="Californian FB" pitchFamily="18" charset="0"/>
                <a:ea typeface="ＭＳ Ｐゴシック" pitchFamily="-16" charset="-128"/>
              </a:rPr>
              <a:t>Issuance of </a:t>
            </a:r>
            <a:r>
              <a:rPr lang="en-US" sz="12000" dirty="0" smtClean="0">
                <a:latin typeface="Californian FB" pitchFamily="18" charset="0"/>
                <a:ea typeface="ＭＳ Ｐゴシック" pitchFamily="-16" charset="-128"/>
              </a:rPr>
              <a:t>transcripts </a:t>
            </a:r>
            <a:r>
              <a:rPr lang="en-US" sz="12000" dirty="0" smtClean="0">
                <a:latin typeface="Californian FB" pitchFamily="18" charset="0"/>
                <a:ea typeface="ＭＳ Ｐゴシック" pitchFamily="-16" charset="-128"/>
              </a:rPr>
              <a:t>or </a:t>
            </a:r>
            <a:r>
              <a:rPr lang="en-US" sz="12000" dirty="0" smtClean="0">
                <a:latin typeface="Californian FB" pitchFamily="18" charset="0"/>
                <a:ea typeface="ＭＳ Ｐゴシック" pitchFamily="-16" charset="-128"/>
              </a:rPr>
              <a:t>grade reports</a:t>
            </a:r>
            <a:endParaRPr lang="en-US" sz="12000" dirty="0" smtClean="0">
              <a:latin typeface="Californian FB" pitchFamily="18" charset="0"/>
              <a:ea typeface="ＭＳ Ｐゴシック" pitchFamily="-16" charset="-128"/>
            </a:endParaRPr>
          </a:p>
          <a:p>
            <a:r>
              <a:rPr lang="en-US" sz="12000" dirty="0" smtClean="0">
                <a:latin typeface="Californian FB" pitchFamily="18" charset="0"/>
                <a:ea typeface="ＭＳ Ｐゴシック" pitchFamily="-16" charset="-128"/>
              </a:rPr>
              <a:t>Nontraditional Coursework Questionnaire (NCQ)</a:t>
            </a:r>
          </a:p>
          <a:p>
            <a:pPr lvl="2" eaLnBrk="1" hangingPunct="1"/>
            <a:endParaRPr lang="en-US" dirty="0" smtClean="0">
              <a:solidFill>
                <a:schemeClr val="bg2"/>
              </a:solidFill>
              <a:ea typeface="ＭＳ Ｐゴシック" pitchFamily="-16" charset="-128"/>
            </a:endParaRPr>
          </a:p>
          <a:p>
            <a:pPr lvl="2" eaLnBrk="1" hangingPunct="1"/>
            <a:endParaRPr lang="en-US" dirty="0" smtClean="0">
              <a:solidFill>
                <a:schemeClr val="bg2"/>
              </a:solidFill>
              <a:ea typeface="ＭＳ Ｐゴシック" pitchFamily="-16" charset="-128"/>
            </a:endParaRPr>
          </a:p>
          <a:p>
            <a:pPr lvl="2" eaLnBrk="1" hangingPunct="1"/>
            <a:endParaRPr lang="en-US" dirty="0" smtClean="0">
              <a:solidFill>
                <a:schemeClr val="bg2"/>
              </a:solidFill>
              <a:ea typeface="ＭＳ Ｐゴシック" pitchFamily="-16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7" descr="72721_3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Rectangle 2"/>
          <p:cNvSpPr>
            <a:spLocks noGrp="1" noChangeArrowheads="1"/>
          </p:cNvSpPr>
          <p:nvPr>
            <p:ph type="title"/>
          </p:nvPr>
        </p:nvSpPr>
        <p:spPr>
          <a:xfrm>
            <a:off x="590549" y="430213"/>
            <a:ext cx="8277225" cy="1025525"/>
          </a:xfrm>
        </p:spPr>
        <p:txBody>
          <a:bodyPr>
            <a:normAutofit/>
          </a:bodyPr>
          <a:lstStyle/>
          <a:p>
            <a:r>
              <a:rPr lang="en-US" sz="3600" u="sng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NCAA Definition of a Core Course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type="body" idx="1"/>
          </p:nvPr>
        </p:nvSpPr>
        <p:spPr>
          <a:xfrm>
            <a:off x="581025" y="1878013"/>
            <a:ext cx="7956550" cy="382587"/>
          </a:xfrm>
        </p:spPr>
        <p:txBody>
          <a:bodyPr>
            <a:normAutofit fontScale="25000" lnSpcReduction="20000"/>
          </a:bodyPr>
          <a:lstStyle/>
          <a:p>
            <a:r>
              <a:rPr lang="en-US" sz="12000" dirty="0" smtClean="0">
                <a:latin typeface="Californian FB" pitchFamily="18" charset="0"/>
                <a:ea typeface="ＭＳ Ｐゴシック" pitchFamily="-16" charset="-128"/>
              </a:rPr>
              <a:t>English, mathematics, natural/physical science, social science, foreign language or comparative religion; </a:t>
            </a:r>
          </a:p>
          <a:p>
            <a:r>
              <a:rPr lang="en-US" sz="12000" dirty="0" smtClean="0">
                <a:latin typeface="Californian FB" pitchFamily="18" charset="0"/>
                <a:ea typeface="ＭＳ Ｐゴシック" pitchFamily="-16" charset="-128"/>
              </a:rPr>
              <a:t>Academic, four-year college preparatory; </a:t>
            </a:r>
          </a:p>
          <a:p>
            <a:r>
              <a:rPr lang="en-US" sz="12000" dirty="0" smtClean="0">
                <a:latin typeface="Californian FB" pitchFamily="18" charset="0"/>
                <a:ea typeface="ＭＳ Ｐゴシック" pitchFamily="-16" charset="-128"/>
              </a:rPr>
              <a:t>Algebra I or higher;</a:t>
            </a:r>
          </a:p>
          <a:p>
            <a:r>
              <a:rPr lang="en-US" sz="12000" dirty="0" smtClean="0">
                <a:latin typeface="Californian FB" pitchFamily="18" charset="0"/>
                <a:ea typeface="ＭＳ Ｐゴシック" pitchFamily="-16" charset="-128"/>
              </a:rPr>
              <a:t>Taught by a qualified instructor; and</a:t>
            </a:r>
          </a:p>
          <a:p>
            <a:r>
              <a:rPr lang="en-US" sz="12000" dirty="0" smtClean="0">
                <a:latin typeface="Californian FB" pitchFamily="18" charset="0"/>
                <a:ea typeface="ＭＳ Ｐゴシック" pitchFamily="-16" charset="-128"/>
              </a:rPr>
              <a:t>At or above the high school’s regular academic </a:t>
            </a:r>
            <a:r>
              <a:rPr lang="en-US" sz="12000" dirty="0" smtClean="0">
                <a:latin typeface="Californian FB" pitchFamily="18" charset="0"/>
                <a:ea typeface="ＭＳ Ｐゴシック" pitchFamily="-16" charset="-128"/>
              </a:rPr>
              <a:t>level</a:t>
            </a:r>
            <a:endParaRPr lang="en-US" sz="12000" dirty="0" smtClean="0">
              <a:latin typeface="Californian FB" pitchFamily="18" charset="0"/>
              <a:ea typeface="ＭＳ Ｐゴシック" pitchFamily="-16" charset="-128"/>
            </a:endParaRPr>
          </a:p>
          <a:p>
            <a:pPr lvl="2" eaLnBrk="1" hangingPunct="1"/>
            <a:endParaRPr lang="en-US" sz="8000" dirty="0" smtClean="0">
              <a:ea typeface="ＭＳ Ｐゴシック" pitchFamily="-16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7" descr="72721_3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Rectangle 2"/>
          <p:cNvSpPr>
            <a:spLocks noGrp="1" noChangeArrowheads="1"/>
          </p:cNvSpPr>
          <p:nvPr>
            <p:ph type="title"/>
          </p:nvPr>
        </p:nvSpPr>
        <p:spPr>
          <a:xfrm>
            <a:off x="590549" y="430213"/>
            <a:ext cx="8277225" cy="1025525"/>
          </a:xfrm>
        </p:spPr>
        <p:txBody>
          <a:bodyPr>
            <a:normAutofit/>
          </a:bodyPr>
          <a:lstStyle/>
          <a:p>
            <a:r>
              <a:rPr lang="en-US" sz="3600" u="sng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NCAA Definition of a Core Course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type="body" idx="1"/>
          </p:nvPr>
        </p:nvSpPr>
        <p:spPr>
          <a:xfrm>
            <a:off x="581025" y="1878013"/>
            <a:ext cx="7956550" cy="382587"/>
          </a:xfrm>
        </p:spPr>
        <p:txBody>
          <a:bodyPr>
            <a:normAutofit fontScale="25000" lnSpcReduction="20000"/>
          </a:bodyPr>
          <a:lstStyle/>
          <a:p>
            <a:r>
              <a:rPr lang="en-US" sz="12800" dirty="0" smtClean="0">
                <a:latin typeface="Californian FB" pitchFamily="18" charset="0"/>
                <a:ea typeface="ＭＳ Ｐゴシック" pitchFamily="-16" charset="-128"/>
              </a:rPr>
              <a:t>“Typical” core courses: </a:t>
            </a:r>
          </a:p>
          <a:p>
            <a:pPr lvl="1"/>
            <a:r>
              <a:rPr lang="en-US" sz="9600" dirty="0" smtClean="0">
                <a:latin typeface="Californian FB" pitchFamily="18" charset="0"/>
                <a:ea typeface="ＭＳ Ｐゴシック" pitchFamily="-16" charset="-128"/>
              </a:rPr>
              <a:t>AP Calculus BC, Biology, Advanced Composition, French V</a:t>
            </a:r>
          </a:p>
          <a:p>
            <a:r>
              <a:rPr lang="en-US" sz="12800" dirty="0" smtClean="0">
                <a:latin typeface="Californian FB" pitchFamily="18" charset="0"/>
                <a:ea typeface="ＭＳ Ｐゴシック" pitchFamily="-16" charset="-128"/>
              </a:rPr>
              <a:t>“Typical” non core:  </a:t>
            </a:r>
          </a:p>
          <a:p>
            <a:pPr lvl="1"/>
            <a:r>
              <a:rPr lang="en-US" sz="9600" dirty="0" smtClean="0">
                <a:latin typeface="Californian FB" pitchFamily="18" charset="0"/>
                <a:ea typeface="ＭＳ Ｐゴシック" pitchFamily="-16" charset="-128"/>
              </a:rPr>
              <a:t>Consumer Math, Personal Finance, Resume Writing, Fundamentals of Algebra </a:t>
            </a:r>
          </a:p>
          <a:p>
            <a:r>
              <a:rPr lang="en-US" sz="12800" dirty="0" smtClean="0">
                <a:latin typeface="Californian FB" pitchFamily="18" charset="0"/>
                <a:ea typeface="ＭＳ Ｐゴシック" pitchFamily="-16" charset="-128"/>
              </a:rPr>
              <a:t>Not so easy:  </a:t>
            </a:r>
          </a:p>
          <a:p>
            <a:pPr lvl="1"/>
            <a:r>
              <a:rPr lang="en-US" sz="9600" dirty="0" smtClean="0">
                <a:latin typeface="Californian FB" pitchFamily="18" charset="0"/>
                <a:ea typeface="ＭＳ Ｐゴシック" pitchFamily="-16" charset="-128"/>
              </a:rPr>
              <a:t>Film Literature, Transition to College Math, English 9 CP2, Conceptual Physics etc.</a:t>
            </a:r>
          </a:p>
          <a:p>
            <a:pPr lvl="2" eaLnBrk="1" hangingPunct="1"/>
            <a:endParaRPr lang="en-US" sz="12000" dirty="0" smtClean="0">
              <a:latin typeface="Californian FB" pitchFamily="18" charset="0"/>
              <a:ea typeface="ＭＳ Ｐゴシック" pitchFamily="-16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7" descr="72721_3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Rectangle 2"/>
          <p:cNvSpPr>
            <a:spLocks noGrp="1" noChangeArrowheads="1"/>
          </p:cNvSpPr>
          <p:nvPr>
            <p:ph type="title"/>
          </p:nvPr>
        </p:nvSpPr>
        <p:spPr>
          <a:xfrm>
            <a:off x="590549" y="668338"/>
            <a:ext cx="8277225" cy="1025525"/>
          </a:xfrm>
        </p:spPr>
        <p:txBody>
          <a:bodyPr>
            <a:normAutofit fontScale="90000"/>
          </a:bodyPr>
          <a:lstStyle/>
          <a:p>
            <a:r>
              <a:rPr lang="en-US" sz="3600" u="sng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NCAA Legislation for Nontraditional Courses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type="body" idx="1"/>
          </p:nvPr>
        </p:nvSpPr>
        <p:spPr>
          <a:xfrm>
            <a:off x="609600" y="1752600"/>
            <a:ext cx="7956550" cy="382587"/>
          </a:xfrm>
        </p:spPr>
        <p:txBody>
          <a:bodyPr>
            <a:noAutofit/>
          </a:bodyPr>
          <a:lstStyle/>
          <a:p>
            <a:r>
              <a:rPr lang="en-US" sz="2200" dirty="0" smtClean="0">
                <a:latin typeface="Californian FB" pitchFamily="18" charset="0"/>
                <a:ea typeface="ＭＳ Ｐゴシック" pitchFamily="-16" charset="-128"/>
              </a:rPr>
              <a:t>Requires </a:t>
            </a:r>
            <a:r>
              <a:rPr lang="en-US" sz="2200" dirty="0">
                <a:latin typeface="Californian FB" pitchFamily="18" charset="0"/>
                <a:ea typeface="ＭＳ Ｐゴシック" pitchFamily="-16" charset="-128"/>
              </a:rPr>
              <a:t>teacher/student access and interaction</a:t>
            </a:r>
          </a:p>
          <a:p>
            <a:pPr lvl="1"/>
            <a:r>
              <a:rPr lang="en-US" sz="2200" dirty="0">
                <a:latin typeface="Californian FB" pitchFamily="18" charset="0"/>
                <a:ea typeface="ＭＳ Ｐゴシック" pitchFamily="-16" charset="-128"/>
              </a:rPr>
              <a:t>Must be required </a:t>
            </a:r>
          </a:p>
          <a:p>
            <a:pPr lvl="1"/>
            <a:r>
              <a:rPr lang="en-US" sz="2200" dirty="0">
                <a:latin typeface="Californian FB" pitchFamily="18" charset="0"/>
                <a:ea typeface="ＭＳ Ｐゴシック" pitchFamily="-16" charset="-128"/>
              </a:rPr>
              <a:t>Must be for the duration of the course</a:t>
            </a:r>
          </a:p>
          <a:p>
            <a:pPr lvl="1"/>
            <a:r>
              <a:rPr lang="en-US" sz="2200" dirty="0">
                <a:latin typeface="Californian FB" pitchFamily="18" charset="0"/>
                <a:ea typeface="ＭＳ Ｐゴシック" pitchFamily="-16" charset="-128"/>
              </a:rPr>
              <a:t>Teaching, </a:t>
            </a:r>
            <a:r>
              <a:rPr lang="en-US" sz="2200" dirty="0" smtClean="0">
                <a:latin typeface="Californian FB" pitchFamily="18" charset="0"/>
                <a:ea typeface="ＭＳ Ｐゴシック" pitchFamily="-16" charset="-128"/>
              </a:rPr>
              <a:t>evaluating and providing feedback</a:t>
            </a:r>
            <a:endParaRPr lang="en-US" sz="2200" dirty="0">
              <a:latin typeface="Californian FB" pitchFamily="18" charset="0"/>
              <a:ea typeface="ＭＳ Ｐゴシック" pitchFamily="-16" charset="-128"/>
            </a:endParaRPr>
          </a:p>
          <a:p>
            <a:r>
              <a:rPr lang="en-US" sz="2200" dirty="0" smtClean="0">
                <a:latin typeface="Californian FB" pitchFamily="18" charset="0"/>
                <a:ea typeface="ＭＳ Ｐゴシック" pitchFamily="-16" charset="-128"/>
              </a:rPr>
              <a:t>Defined time period for completion</a:t>
            </a:r>
          </a:p>
          <a:p>
            <a:pPr lvl="1"/>
            <a:r>
              <a:rPr lang="en-US" sz="2200" dirty="0" smtClean="0">
                <a:latin typeface="Californian FB" pitchFamily="18" charset="0"/>
                <a:ea typeface="ＭＳ Ｐゴシック" pitchFamily="-16" charset="-128"/>
              </a:rPr>
              <a:t>Allows staff to compare/contrast with what was actually completed</a:t>
            </a:r>
          </a:p>
          <a:p>
            <a:r>
              <a:rPr lang="en-US" sz="2200" dirty="0" smtClean="0">
                <a:latin typeface="Californian FB" pitchFamily="18" charset="0"/>
                <a:ea typeface="ＭＳ Ｐゴシック" pitchFamily="-16" charset="-128"/>
              </a:rPr>
              <a:t>Student </a:t>
            </a:r>
            <a:r>
              <a:rPr lang="en-US" sz="2200" dirty="0">
                <a:latin typeface="Californian FB" pitchFamily="18" charset="0"/>
                <a:ea typeface="ＭＳ Ｐゴシック" pitchFamily="-16" charset="-128"/>
              </a:rPr>
              <a:t>work must be made available</a:t>
            </a:r>
          </a:p>
          <a:p>
            <a:pPr lvl="1"/>
            <a:r>
              <a:rPr lang="en-US" sz="2200" dirty="0">
                <a:latin typeface="Californian FB" pitchFamily="18" charset="0"/>
                <a:ea typeface="ＭＳ Ｐゴシック" pitchFamily="-16" charset="-128"/>
              </a:rPr>
              <a:t>Suggests learning management system</a:t>
            </a:r>
          </a:p>
          <a:p>
            <a:pPr lvl="2" eaLnBrk="1" hangingPunct="1"/>
            <a:endParaRPr lang="en-US" sz="2200" dirty="0" smtClean="0">
              <a:ea typeface="ＭＳ Ｐゴシック" pitchFamily="-16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7" descr="72721_3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Rectangle 2"/>
          <p:cNvSpPr>
            <a:spLocks noGrp="1" noChangeArrowheads="1"/>
          </p:cNvSpPr>
          <p:nvPr>
            <p:ph type="title"/>
          </p:nvPr>
        </p:nvSpPr>
        <p:spPr>
          <a:xfrm>
            <a:off x="590550" y="649288"/>
            <a:ext cx="7956550" cy="1025525"/>
          </a:xfrm>
        </p:spPr>
        <p:txBody>
          <a:bodyPr/>
          <a:lstStyle/>
          <a:p>
            <a:r>
              <a:rPr lang="en-US" sz="3600" u="sng" dirty="0" smtClean="0">
                <a:solidFill>
                  <a:srgbClr val="000000"/>
                </a:solidFill>
                <a:latin typeface="Californian FB" pitchFamily="18" charset="0"/>
              </a:rPr>
              <a:t>NCAA Eligibility Center 101</a:t>
            </a:r>
            <a:endParaRPr lang="en-US" u="sng" dirty="0" smtClean="0">
              <a:latin typeface="Californian FB" pitchFamily="18" charset="0"/>
            </a:endParaRPr>
          </a:p>
        </p:txBody>
      </p:sp>
      <p:sp>
        <p:nvSpPr>
          <p:cNvPr id="163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Arial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Overview of the NCAA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What is the Eligibility Center?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NCAA </a:t>
            </a:r>
            <a:r>
              <a:rPr lang="en-US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Initial </a:t>
            </a:r>
            <a:r>
              <a:rPr lang="en-US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Eligibility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High School Review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Relevant </a:t>
            </a:r>
            <a:r>
              <a:rPr lang="en-US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NCAA Legislation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Questions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7" descr="72721_3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Rectangle 2"/>
          <p:cNvSpPr>
            <a:spLocks noGrp="1" noChangeArrowheads="1"/>
          </p:cNvSpPr>
          <p:nvPr>
            <p:ph type="title"/>
          </p:nvPr>
        </p:nvSpPr>
        <p:spPr>
          <a:xfrm>
            <a:off x="590549" y="668338"/>
            <a:ext cx="8277225" cy="1025525"/>
          </a:xfrm>
        </p:spPr>
        <p:txBody>
          <a:bodyPr>
            <a:normAutofit/>
          </a:bodyPr>
          <a:lstStyle/>
          <a:p>
            <a:r>
              <a:rPr lang="en-US" sz="3600" u="sng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Effective </a:t>
            </a:r>
            <a:r>
              <a:rPr lang="en-US" sz="3600" u="sng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Dates </a:t>
            </a:r>
            <a:r>
              <a:rPr lang="en-US" sz="3600" u="sng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for </a:t>
            </a:r>
            <a:r>
              <a:rPr lang="en-US" sz="3600" u="sng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Nontraditional Courses</a:t>
            </a:r>
            <a:endParaRPr lang="en-US" sz="3600" u="sng" dirty="0" smtClean="0">
              <a:solidFill>
                <a:srgbClr val="000000"/>
              </a:solidFill>
              <a:latin typeface="Californian FB" pitchFamily="18" charset="0"/>
              <a:ea typeface="ＭＳ Ｐゴシック" pitchFamily="-16" charset="-128"/>
            </a:endParaRPr>
          </a:p>
        </p:txBody>
      </p:sp>
      <p:sp>
        <p:nvSpPr>
          <p:cNvPr id="10" name="Content Placeholder 2"/>
          <p:cNvSpPr>
            <a:spLocks noGrp="1"/>
          </p:cNvSpPr>
          <p:nvPr>
            <p:ph type="body" idx="1"/>
          </p:nvPr>
        </p:nvSpPr>
        <p:spPr>
          <a:xfrm>
            <a:off x="609600" y="1752600"/>
            <a:ext cx="7956550" cy="4114800"/>
          </a:xfrm>
        </p:spPr>
        <p:txBody>
          <a:bodyPr>
            <a:noAutofit/>
          </a:bodyPr>
          <a:lstStyle/>
          <a:p>
            <a:pPr indent="457200"/>
            <a:r>
              <a:rPr lang="en-US" sz="2600" dirty="0" smtClean="0">
                <a:latin typeface="Californian FB" pitchFamily="18" charset="0"/>
                <a:ea typeface="ＭＳ Ｐゴシック" pitchFamily="-16" charset="-128"/>
              </a:rPr>
              <a:t>Division I</a:t>
            </a:r>
          </a:p>
          <a:p>
            <a:pPr lvl="1" indent="457200">
              <a:buFont typeface="Arial" pitchFamily="34" charset="0"/>
              <a:buChar char="•"/>
            </a:pPr>
            <a:r>
              <a:rPr lang="en-US" sz="1800" dirty="0" smtClean="0">
                <a:latin typeface="Californian FB" pitchFamily="18" charset="0"/>
                <a:ea typeface="ＭＳ Ｐゴシック" pitchFamily="-16" charset="-128"/>
              </a:rPr>
              <a:t>For those first enrolling full time at a DI school on or after 8-1-10</a:t>
            </a:r>
          </a:p>
          <a:p>
            <a:pPr lvl="2" indent="457200"/>
            <a:r>
              <a:rPr lang="en-US" sz="1800" dirty="0" smtClean="0">
                <a:latin typeface="Californian FB" pitchFamily="18" charset="0"/>
                <a:ea typeface="ＭＳ Ｐゴシック" pitchFamily="-16" charset="-128"/>
              </a:rPr>
              <a:t>Based on course completion; courses completed prior to 8-1-10 may be reviewed on a case-by-case </a:t>
            </a:r>
            <a:r>
              <a:rPr lang="en-US" sz="1800" dirty="0" smtClean="0">
                <a:latin typeface="Californian FB" pitchFamily="18" charset="0"/>
                <a:ea typeface="ＭＳ Ｐゴシック" pitchFamily="-16" charset="-128"/>
              </a:rPr>
              <a:t>basis</a:t>
            </a:r>
            <a:endParaRPr lang="en-US" sz="1800" dirty="0" smtClean="0">
              <a:latin typeface="Californian FB" pitchFamily="18" charset="0"/>
              <a:ea typeface="ＭＳ Ｐゴシック" pitchFamily="-16" charset="-128"/>
            </a:endParaRPr>
          </a:p>
          <a:p>
            <a:pPr lvl="2" indent="457200"/>
            <a:r>
              <a:rPr lang="en-US" sz="1800" dirty="0" smtClean="0">
                <a:latin typeface="Californian FB" pitchFamily="18" charset="0"/>
                <a:ea typeface="ＭＳ Ｐゴシック" pitchFamily="-16" charset="-128"/>
              </a:rPr>
              <a:t>Completed on/after 8-1-10 cannot be used if they do not meet nontraditional definition</a:t>
            </a:r>
          </a:p>
          <a:p>
            <a:pPr indent="457200"/>
            <a:r>
              <a:rPr lang="en-US" sz="3000" dirty="0" smtClean="0">
                <a:latin typeface="Californian FB" pitchFamily="18" charset="0"/>
                <a:ea typeface="ＭＳ Ｐゴシック" pitchFamily="-16" charset="-128"/>
              </a:rPr>
              <a:t>Division II</a:t>
            </a:r>
          </a:p>
          <a:p>
            <a:pPr lvl="2" indent="457200"/>
            <a:r>
              <a:rPr lang="en-US" sz="1800" dirty="0" smtClean="0">
                <a:latin typeface="Californian FB" pitchFamily="18" charset="0"/>
                <a:ea typeface="ＭＳ Ｐゴシック" pitchFamily="-16" charset="-128"/>
              </a:rPr>
              <a:t>For those first enrolling full time at a DII school on or after 8-1-11</a:t>
            </a:r>
          </a:p>
          <a:p>
            <a:pPr lvl="2" indent="457200"/>
            <a:r>
              <a:rPr lang="en-US" sz="1800" dirty="0" smtClean="0">
                <a:latin typeface="Californian FB" pitchFamily="18" charset="0"/>
                <a:ea typeface="ＭＳ Ｐゴシック" pitchFamily="-16" charset="-128"/>
              </a:rPr>
              <a:t>Course completion date not relevant; no “grandfathering”</a:t>
            </a:r>
          </a:p>
          <a:p>
            <a:pPr indent="457200"/>
            <a:endParaRPr lang="en-US" sz="3000" dirty="0" smtClean="0">
              <a:latin typeface="Californian FB" pitchFamily="18" charset="0"/>
              <a:ea typeface="ＭＳ Ｐゴシック" pitchFamily="-16" charset="-128"/>
            </a:endParaRPr>
          </a:p>
          <a:p>
            <a:pPr indent="457200"/>
            <a:endParaRPr lang="en-US" sz="3000" dirty="0" smtClean="0">
              <a:latin typeface="Californian FB" pitchFamily="18" charset="0"/>
              <a:ea typeface="ＭＳ Ｐゴシック" pitchFamily="-16" charset="-128"/>
            </a:endParaRPr>
          </a:p>
          <a:p>
            <a:pPr lvl="2" eaLnBrk="1" hangingPunct="1"/>
            <a:endParaRPr lang="en-US" sz="2200" dirty="0" smtClean="0">
              <a:latin typeface="Californian FB" pitchFamily="18" charset="0"/>
              <a:ea typeface="ＭＳ Ｐゴシック" pitchFamily="-16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7" descr="72721_3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52400" y="0"/>
            <a:ext cx="9296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Rectangle 2"/>
          <p:cNvSpPr>
            <a:spLocks noGrp="1" noChangeArrowheads="1"/>
          </p:cNvSpPr>
          <p:nvPr>
            <p:ph type="title"/>
          </p:nvPr>
        </p:nvSpPr>
        <p:spPr>
          <a:xfrm>
            <a:off x="590549" y="430213"/>
            <a:ext cx="8277225" cy="1025525"/>
          </a:xfrm>
        </p:spPr>
        <p:txBody>
          <a:bodyPr/>
          <a:lstStyle/>
          <a:p>
            <a:r>
              <a:rPr lang="en-US" sz="3600" u="sng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Trends Impacting Online Education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type="body" idx="1"/>
          </p:nvPr>
        </p:nvSpPr>
        <p:spPr>
          <a:xfrm>
            <a:off x="590550" y="1525588"/>
            <a:ext cx="7956550" cy="382587"/>
          </a:xfrm>
        </p:spPr>
        <p:txBody>
          <a:bodyPr>
            <a:noAutofit/>
          </a:bodyPr>
          <a:lstStyle/>
          <a:p>
            <a:pPr marL="514350" indent="-514350">
              <a:defRPr/>
            </a:pPr>
            <a:r>
              <a:rPr lang="en-US" sz="3000" dirty="0" smtClean="0">
                <a:latin typeface="Californian FB" pitchFamily="18" charset="0"/>
              </a:rPr>
              <a:t>Core-course time </a:t>
            </a:r>
            <a:r>
              <a:rPr lang="en-US" sz="3000" dirty="0" smtClean="0">
                <a:latin typeface="Californian FB" pitchFamily="18" charset="0"/>
              </a:rPr>
              <a:t>limitation</a:t>
            </a:r>
            <a:endParaRPr lang="en-US" sz="3000" dirty="0" smtClean="0">
              <a:latin typeface="Californian FB" pitchFamily="18" charset="0"/>
            </a:endParaRPr>
          </a:p>
          <a:p>
            <a:pPr marL="914400" lvl="1" indent="-514350">
              <a:defRPr/>
            </a:pPr>
            <a:r>
              <a:rPr lang="en-US" sz="3000" dirty="0" smtClean="0">
                <a:latin typeface="Californian FB" pitchFamily="18" charset="0"/>
              </a:rPr>
              <a:t>Students must complete required coursework in eight </a:t>
            </a:r>
            <a:r>
              <a:rPr lang="en-US" sz="3000" dirty="0" smtClean="0">
                <a:latin typeface="Californian FB" pitchFamily="18" charset="0"/>
              </a:rPr>
              <a:t>semesters</a:t>
            </a:r>
            <a:endParaRPr lang="en-US" sz="3000" dirty="0" smtClean="0">
              <a:latin typeface="Californian FB" pitchFamily="18" charset="0"/>
            </a:endParaRPr>
          </a:p>
          <a:p>
            <a:pPr marL="514350" indent="-514350">
              <a:defRPr/>
            </a:pPr>
            <a:r>
              <a:rPr lang="en-US" sz="3000" dirty="0" smtClean="0">
                <a:latin typeface="Californian FB" pitchFamily="18" charset="0"/>
              </a:rPr>
              <a:t>NCAA Non-traditional coursework </a:t>
            </a:r>
            <a:r>
              <a:rPr lang="en-US" sz="3000" dirty="0" smtClean="0">
                <a:latin typeface="Californian FB" pitchFamily="18" charset="0"/>
              </a:rPr>
              <a:t>legislation</a:t>
            </a:r>
            <a:endParaRPr lang="en-US" sz="3000" dirty="0" smtClean="0">
              <a:latin typeface="Californian FB" pitchFamily="18" charset="0"/>
            </a:endParaRPr>
          </a:p>
          <a:p>
            <a:pPr marL="914400" lvl="1" indent="-514350">
              <a:defRPr/>
            </a:pPr>
            <a:r>
              <a:rPr lang="en-US" sz="3000" dirty="0" smtClean="0">
                <a:latin typeface="Californian FB" pitchFamily="18" charset="0"/>
              </a:rPr>
              <a:t>Student instructor </a:t>
            </a:r>
            <a:r>
              <a:rPr lang="en-US" sz="3000" dirty="0" smtClean="0">
                <a:latin typeface="Californian FB" pitchFamily="18" charset="0"/>
              </a:rPr>
              <a:t>interaction</a:t>
            </a:r>
            <a:endParaRPr lang="en-US" sz="3000" dirty="0" smtClean="0">
              <a:latin typeface="Californian FB" pitchFamily="18" charset="0"/>
            </a:endParaRPr>
          </a:p>
          <a:p>
            <a:pPr marL="914400" lvl="1" indent="-514350">
              <a:defRPr/>
            </a:pPr>
            <a:r>
              <a:rPr lang="en-US" sz="3000" dirty="0" smtClean="0">
                <a:latin typeface="Californian FB" pitchFamily="18" charset="0"/>
              </a:rPr>
              <a:t>Defined time period for </a:t>
            </a:r>
            <a:r>
              <a:rPr lang="en-US" sz="3000" dirty="0" smtClean="0">
                <a:latin typeface="Californian FB" pitchFamily="18" charset="0"/>
              </a:rPr>
              <a:t>completion</a:t>
            </a:r>
            <a:endParaRPr lang="en-US" sz="3000" dirty="0" smtClean="0">
              <a:latin typeface="Californian FB" pitchFamily="18" charset="0"/>
            </a:endParaRPr>
          </a:p>
          <a:p>
            <a:pPr marL="514350" indent="-514350">
              <a:defRPr/>
            </a:pPr>
            <a:r>
              <a:rPr lang="en-US" sz="3000" dirty="0" smtClean="0">
                <a:latin typeface="Californian FB" pitchFamily="18" charset="0"/>
              </a:rPr>
              <a:t>Repeated </a:t>
            </a:r>
            <a:r>
              <a:rPr lang="en-US" sz="3000" dirty="0" smtClean="0">
                <a:latin typeface="Californian FB" pitchFamily="18" charset="0"/>
              </a:rPr>
              <a:t>coursework</a:t>
            </a:r>
            <a:endParaRPr lang="en-US" sz="3000" dirty="0" smtClean="0">
              <a:latin typeface="Californian FB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7" descr="72721_3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52400" y="0"/>
            <a:ext cx="9296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Rectangle 2"/>
          <p:cNvSpPr>
            <a:spLocks noGrp="1" noChangeArrowheads="1"/>
          </p:cNvSpPr>
          <p:nvPr>
            <p:ph type="title"/>
          </p:nvPr>
        </p:nvSpPr>
        <p:spPr>
          <a:xfrm>
            <a:off x="590549" y="430213"/>
            <a:ext cx="8277225" cy="1025525"/>
          </a:xfrm>
        </p:spPr>
        <p:txBody>
          <a:bodyPr/>
          <a:lstStyle/>
          <a:p>
            <a:r>
              <a:rPr lang="en-US" sz="3600" u="sng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Trends Impacting Online Education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type="body" idx="1"/>
          </p:nvPr>
        </p:nvSpPr>
        <p:spPr>
          <a:xfrm>
            <a:off x="590550" y="1525588"/>
            <a:ext cx="7956550" cy="382587"/>
          </a:xfrm>
        </p:spPr>
        <p:txBody>
          <a:bodyPr>
            <a:noAutofit/>
          </a:bodyPr>
          <a:lstStyle/>
          <a:p>
            <a:pPr marL="381000" indent="-381000">
              <a:lnSpc>
                <a:spcPct val="125000"/>
              </a:lnSpc>
            </a:pPr>
            <a:r>
              <a:rPr lang="en-US" sz="2400" dirty="0" smtClean="0">
                <a:latin typeface="Californian FB" pitchFamily="18" charset="0"/>
              </a:rPr>
              <a:t>Some athletes are short of qualifying and need quick fixes.</a:t>
            </a:r>
          </a:p>
          <a:p>
            <a:pPr marL="381000" indent="-381000">
              <a:lnSpc>
                <a:spcPct val="125000"/>
              </a:lnSpc>
            </a:pPr>
            <a:r>
              <a:rPr lang="en-US" sz="2400" dirty="0" smtClean="0">
                <a:latin typeface="Californian FB" pitchFamily="18" charset="0"/>
              </a:rPr>
              <a:t>Athletes may be enrolled in multiple courses from multiple providers </a:t>
            </a:r>
            <a:r>
              <a:rPr lang="en-US" sz="2400" dirty="0" smtClean="0">
                <a:latin typeface="Californian FB" pitchFamily="18" charset="0"/>
              </a:rPr>
              <a:t>simultaneously</a:t>
            </a:r>
            <a:endParaRPr lang="en-US" sz="2400" dirty="0" smtClean="0">
              <a:latin typeface="Californian FB" pitchFamily="18" charset="0"/>
            </a:endParaRPr>
          </a:p>
          <a:p>
            <a:pPr marL="381000" indent="-381000">
              <a:lnSpc>
                <a:spcPct val="125000"/>
              </a:lnSpc>
            </a:pPr>
            <a:r>
              <a:rPr lang="en-US" sz="2400" dirty="0" smtClean="0">
                <a:latin typeface="Californian FB" pitchFamily="18" charset="0"/>
              </a:rPr>
              <a:t>Athletes may overload courses in May/June,   November/December or late </a:t>
            </a:r>
            <a:r>
              <a:rPr lang="en-US" sz="2400" dirty="0" smtClean="0">
                <a:latin typeface="Californian FB" pitchFamily="18" charset="0"/>
              </a:rPr>
              <a:t>July</a:t>
            </a:r>
            <a:endParaRPr lang="en-US" sz="2400" dirty="0" smtClean="0">
              <a:latin typeface="Californian FB" pitchFamily="18" charset="0"/>
            </a:endParaRPr>
          </a:p>
          <a:p>
            <a:pPr marL="381000" indent="-381000">
              <a:lnSpc>
                <a:spcPct val="125000"/>
              </a:lnSpc>
            </a:pPr>
            <a:r>
              <a:rPr lang="en-US" sz="2400" dirty="0" smtClean="0">
                <a:latin typeface="Californian FB" pitchFamily="18" charset="0"/>
              </a:rPr>
              <a:t>Non-scholastic athletic programs</a:t>
            </a:r>
          </a:p>
          <a:p>
            <a:pPr marL="781050" lvl="1" indent="-381000">
              <a:lnSpc>
                <a:spcPct val="125000"/>
              </a:lnSpc>
            </a:pPr>
            <a:r>
              <a:rPr lang="en-US" sz="2000" dirty="0" smtClean="0">
                <a:latin typeface="Californian FB" pitchFamily="18" charset="0"/>
              </a:rPr>
              <a:t>Most fraud cases involve an adult behind the </a:t>
            </a:r>
            <a:r>
              <a:rPr lang="en-US" sz="2000" dirty="0" smtClean="0">
                <a:latin typeface="Californian FB" pitchFamily="18" charset="0"/>
              </a:rPr>
              <a:t>scene</a:t>
            </a:r>
            <a:endParaRPr lang="en-US" sz="2000" dirty="0" smtClean="0">
              <a:latin typeface="Californian FB" pitchFamily="18" charset="0"/>
            </a:endParaRPr>
          </a:p>
          <a:p>
            <a:pPr marL="781050" lvl="1" indent="-381000">
              <a:lnSpc>
                <a:spcPct val="125000"/>
              </a:lnSpc>
            </a:pPr>
            <a:r>
              <a:rPr lang="en-US" sz="2000" dirty="0" smtClean="0">
                <a:latin typeface="Californian FB" pitchFamily="18" charset="0"/>
              </a:rPr>
              <a:t>Don’t assume you are communicating with a parent or the </a:t>
            </a:r>
            <a:r>
              <a:rPr lang="en-US" sz="2000" dirty="0" smtClean="0">
                <a:latin typeface="Californian FB" pitchFamily="18" charset="0"/>
              </a:rPr>
              <a:t>student</a:t>
            </a:r>
            <a:endParaRPr lang="en-US" sz="2000" dirty="0" smtClean="0">
              <a:latin typeface="Californian FB" pitchFamily="18" charset="0"/>
            </a:endParaRPr>
          </a:p>
          <a:p>
            <a:pPr marL="781050" lvl="1" indent="-381000">
              <a:lnSpc>
                <a:spcPct val="125000"/>
              </a:lnSpc>
            </a:pPr>
            <a:r>
              <a:rPr lang="en-US" sz="2000" dirty="0" smtClean="0">
                <a:latin typeface="Californian FB" pitchFamily="18" charset="0"/>
              </a:rPr>
              <a:t>Be aware and </a:t>
            </a:r>
            <a:r>
              <a:rPr lang="en-US" sz="2000" dirty="0" smtClean="0">
                <a:latin typeface="Californian FB" pitchFamily="18" charset="0"/>
              </a:rPr>
              <a:t>communicate </a:t>
            </a:r>
            <a:endParaRPr lang="en-US" sz="2000" dirty="0" smtClean="0">
              <a:latin typeface="Californian FB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7" descr="72721_3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Rectangle 2"/>
          <p:cNvSpPr>
            <a:spLocks noGrp="1" noChangeArrowheads="1"/>
          </p:cNvSpPr>
          <p:nvPr>
            <p:ph type="title"/>
          </p:nvPr>
        </p:nvSpPr>
        <p:spPr>
          <a:xfrm>
            <a:off x="590549" y="430213"/>
            <a:ext cx="8277225" cy="1025525"/>
          </a:xfrm>
        </p:spPr>
        <p:txBody>
          <a:bodyPr/>
          <a:lstStyle/>
          <a:p>
            <a:r>
              <a:rPr lang="en-US" sz="3600" u="sng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Helpful </a:t>
            </a:r>
            <a:r>
              <a:rPr lang="en-US" sz="3600" u="sng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Information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type="body" idx="1"/>
          </p:nvPr>
        </p:nvSpPr>
        <p:spPr>
          <a:xfrm>
            <a:off x="590550" y="1525588"/>
            <a:ext cx="7956550" cy="382587"/>
          </a:xfrm>
        </p:spPr>
        <p:txBody>
          <a:bodyPr>
            <a:normAutofit fontScale="25000" lnSpcReduction="20000"/>
          </a:bodyPr>
          <a:lstStyle/>
          <a:p>
            <a:r>
              <a:rPr lang="en-US" sz="12000" dirty="0" smtClean="0">
                <a:latin typeface="Californian FB" pitchFamily="18" charset="0"/>
                <a:ea typeface="ＭＳ Ｐゴシック" pitchFamily="-16" charset="-128"/>
              </a:rPr>
              <a:t>877/NCAA-EC1 (877/622-2321)</a:t>
            </a:r>
          </a:p>
          <a:p>
            <a:pPr lvl="1"/>
            <a:r>
              <a:rPr lang="en-US" sz="12000" dirty="0" smtClean="0">
                <a:latin typeface="Californian FB" pitchFamily="18" charset="0"/>
                <a:ea typeface="ＭＳ Ｐゴシック" pitchFamily="-16" charset="-128"/>
              </a:rPr>
              <a:t>Phone </a:t>
            </a:r>
            <a:r>
              <a:rPr lang="en-US" sz="12000" dirty="0" smtClean="0">
                <a:latin typeface="Californian FB" pitchFamily="18" charset="0"/>
                <a:ea typeface="ＭＳ Ｐゴシック" pitchFamily="-16" charset="-128"/>
              </a:rPr>
              <a:t>line dedicated to the high school community</a:t>
            </a:r>
            <a:endParaRPr lang="en-US" sz="12000" dirty="0" smtClean="0">
              <a:latin typeface="Californian FB" pitchFamily="18" charset="0"/>
              <a:ea typeface="ＭＳ Ｐゴシック" pitchFamily="-16" charset="-128"/>
            </a:endParaRPr>
          </a:p>
          <a:p>
            <a:r>
              <a:rPr lang="en-US" sz="12000" dirty="0" smtClean="0">
                <a:latin typeface="Californian FB" pitchFamily="18" charset="0"/>
                <a:ea typeface="ＭＳ Ｐゴシック" pitchFamily="-16" charset="-128"/>
                <a:hlinkClick r:id="rId4"/>
              </a:rPr>
              <a:t>www.eligibilitycenter.org</a:t>
            </a:r>
            <a:endParaRPr lang="en-US" sz="12000" dirty="0" smtClean="0">
              <a:latin typeface="Californian FB" pitchFamily="18" charset="0"/>
              <a:ea typeface="ＭＳ Ｐゴシック" pitchFamily="-16" charset="-128"/>
            </a:endParaRPr>
          </a:p>
          <a:p>
            <a:pPr lvl="1"/>
            <a:r>
              <a:rPr lang="en-US" sz="12000" dirty="0" smtClean="0">
                <a:latin typeface="Californian FB" pitchFamily="18" charset="0"/>
                <a:ea typeface="ＭＳ Ｐゴシック" pitchFamily="-16" charset="-128"/>
              </a:rPr>
              <a:t>2009-10 Guide for the College-Bound </a:t>
            </a:r>
            <a:r>
              <a:rPr lang="en-US" sz="12000" dirty="0" smtClean="0">
                <a:latin typeface="Californian FB" pitchFamily="18" charset="0"/>
                <a:ea typeface="ＭＳ Ｐゴシック" pitchFamily="-16" charset="-128"/>
              </a:rPr>
              <a:t>Student-Athlete</a:t>
            </a:r>
          </a:p>
          <a:p>
            <a:pPr lvl="1"/>
            <a:r>
              <a:rPr lang="en-US" sz="12000" dirty="0" smtClean="0">
                <a:latin typeface="Californian FB" pitchFamily="18" charset="0"/>
                <a:ea typeface="ＭＳ Ｐゴシック" pitchFamily="-16" charset="-128"/>
              </a:rPr>
              <a:t>High school portal</a:t>
            </a:r>
          </a:p>
          <a:p>
            <a:pPr lvl="2"/>
            <a:r>
              <a:rPr lang="en-US" sz="11600" dirty="0" smtClean="0">
                <a:latin typeface="Californian FB" pitchFamily="18" charset="0"/>
                <a:ea typeface="ＭＳ Ｐゴシック" pitchFamily="-16" charset="-128"/>
              </a:rPr>
              <a:t>Resources page</a:t>
            </a:r>
            <a:endParaRPr lang="en-US" sz="11600" dirty="0" smtClean="0">
              <a:latin typeface="Californian FB" pitchFamily="18" charset="0"/>
              <a:ea typeface="ＭＳ Ｐゴシック" pitchFamily="-16" charset="-128"/>
            </a:endParaRPr>
          </a:p>
          <a:p>
            <a:pPr lvl="2" eaLnBrk="1" hangingPunct="1"/>
            <a:endParaRPr lang="en-US" dirty="0" smtClean="0">
              <a:solidFill>
                <a:schemeClr val="bg2"/>
              </a:solidFill>
              <a:ea typeface="ＭＳ Ｐゴシック" pitchFamily="-16" charset="-128"/>
            </a:endParaRPr>
          </a:p>
          <a:p>
            <a:pPr lvl="2" eaLnBrk="1" hangingPunct="1"/>
            <a:endParaRPr lang="en-US" dirty="0" smtClean="0">
              <a:solidFill>
                <a:schemeClr val="bg2"/>
              </a:solidFill>
              <a:ea typeface="ＭＳ Ｐゴシック" pitchFamily="-16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 descr="72721_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Rectangle 8"/>
          <p:cNvSpPr>
            <a:spLocks noGrp="1" noChangeArrowheads="1"/>
          </p:cNvSpPr>
          <p:nvPr>
            <p:ph type="ctrTitle"/>
          </p:nvPr>
        </p:nvSpPr>
        <p:spPr>
          <a:xfrm>
            <a:off x="652463" y="4683125"/>
            <a:ext cx="7950200" cy="903288"/>
          </a:xfrm>
        </p:spPr>
        <p:txBody>
          <a:bodyPr/>
          <a:lstStyle/>
          <a:p>
            <a:r>
              <a:rPr lang="en-US" sz="4000" dirty="0" smtClean="0">
                <a:latin typeface="Californian FB" pitchFamily="18" charset="0"/>
              </a:rPr>
              <a:t>Thank You!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7" descr="72721_3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Rectangle 2"/>
          <p:cNvSpPr>
            <a:spLocks noGrp="1" noChangeArrowheads="1"/>
          </p:cNvSpPr>
          <p:nvPr>
            <p:ph type="title"/>
          </p:nvPr>
        </p:nvSpPr>
        <p:spPr>
          <a:xfrm>
            <a:off x="590550" y="649288"/>
            <a:ext cx="7956550" cy="1025525"/>
          </a:xfrm>
        </p:spPr>
        <p:txBody>
          <a:bodyPr/>
          <a:lstStyle/>
          <a:p>
            <a:r>
              <a:rPr lang="en-US" sz="3600" u="sng" dirty="0" smtClean="0">
                <a:solidFill>
                  <a:srgbClr val="000000"/>
                </a:solidFill>
                <a:latin typeface="Californian FB" pitchFamily="18" charset="0"/>
              </a:rPr>
              <a:t>Overview of the NCAA</a:t>
            </a:r>
            <a:endParaRPr lang="en-US" u="sng" dirty="0" smtClean="0">
              <a:latin typeface="Californian FB" pitchFamily="18" charset="0"/>
            </a:endParaRPr>
          </a:p>
        </p:txBody>
      </p:sp>
      <p:sp>
        <p:nvSpPr>
          <p:cNvPr id="163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447800"/>
            <a:ext cx="8229600" cy="4525963"/>
          </a:xfrm>
        </p:spPr>
        <p:txBody>
          <a:bodyPr>
            <a:noAutofit/>
          </a:bodyPr>
          <a:lstStyle/>
          <a:p>
            <a:pPr indent="457200"/>
            <a:r>
              <a:rPr lang="en-US" sz="2200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Voluntary organization that governs intercollegiate athletics</a:t>
            </a:r>
          </a:p>
          <a:p>
            <a:pPr lvl="1" indent="457200">
              <a:buFont typeface="Arial" pitchFamily="34" charset="0"/>
              <a:buChar char="•"/>
            </a:pPr>
            <a:r>
              <a:rPr lang="en-US" sz="2000" u="sng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Division I </a:t>
            </a:r>
            <a:endParaRPr lang="en-US" sz="2000" u="sng" dirty="0" smtClean="0">
              <a:solidFill>
                <a:srgbClr val="000000"/>
              </a:solidFill>
              <a:latin typeface="Californian FB" pitchFamily="18" charset="0"/>
              <a:ea typeface="ＭＳ Ｐゴシック" pitchFamily="-16" charset="-128"/>
            </a:endParaRPr>
          </a:p>
          <a:p>
            <a:pPr lvl="2" indent="457200"/>
            <a:r>
              <a:rPr lang="en-US" sz="1800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335 member schools </a:t>
            </a:r>
            <a:endParaRPr lang="en-US" sz="1800" dirty="0" smtClean="0">
              <a:solidFill>
                <a:srgbClr val="000000"/>
              </a:solidFill>
              <a:latin typeface="Californian FB" pitchFamily="18" charset="0"/>
              <a:ea typeface="ＭＳ Ｐゴシック" pitchFamily="-16" charset="-128"/>
            </a:endParaRPr>
          </a:p>
          <a:p>
            <a:pPr lvl="2" indent="457200"/>
            <a:r>
              <a:rPr lang="en-US" sz="1800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Typically </a:t>
            </a:r>
            <a:r>
              <a:rPr lang="en-US" sz="1800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larger </a:t>
            </a:r>
            <a:r>
              <a:rPr lang="en-US" sz="1800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schools</a:t>
            </a:r>
          </a:p>
          <a:p>
            <a:pPr lvl="2" indent="457200"/>
            <a:r>
              <a:rPr lang="en-US" sz="1800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Athletic </a:t>
            </a:r>
            <a:r>
              <a:rPr lang="en-US" sz="1800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grants-in-aid available</a:t>
            </a:r>
          </a:p>
          <a:p>
            <a:pPr lvl="1" indent="457200">
              <a:buFont typeface="Arial" pitchFamily="34" charset="0"/>
              <a:buChar char="•"/>
            </a:pPr>
            <a:r>
              <a:rPr lang="en-US" sz="2000" u="sng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Division II </a:t>
            </a:r>
            <a:r>
              <a:rPr lang="en-US" sz="2000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 </a:t>
            </a:r>
          </a:p>
          <a:p>
            <a:pPr lvl="2" indent="457200"/>
            <a:r>
              <a:rPr lang="en-US" sz="1800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288 </a:t>
            </a:r>
            <a:r>
              <a:rPr lang="en-US" sz="1800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member schools</a:t>
            </a:r>
          </a:p>
          <a:p>
            <a:pPr lvl="2" indent="457200"/>
            <a:r>
              <a:rPr lang="en-US" sz="1800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Typically small to medium </a:t>
            </a:r>
            <a:r>
              <a:rPr lang="en-US" sz="1800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sized </a:t>
            </a:r>
            <a:endParaRPr lang="en-US" sz="1800" dirty="0" smtClean="0">
              <a:solidFill>
                <a:srgbClr val="000000"/>
              </a:solidFill>
              <a:latin typeface="Californian FB" pitchFamily="18" charset="0"/>
              <a:ea typeface="ＭＳ Ｐゴシック" pitchFamily="-16" charset="-128"/>
            </a:endParaRPr>
          </a:p>
          <a:p>
            <a:pPr lvl="2" indent="457200"/>
            <a:r>
              <a:rPr lang="en-US" sz="1800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Athletic grants-in-aid available</a:t>
            </a:r>
          </a:p>
          <a:p>
            <a:pPr lvl="1" indent="457200">
              <a:buFont typeface="Arial" pitchFamily="34" charset="0"/>
              <a:buChar char="•"/>
            </a:pPr>
            <a:r>
              <a:rPr lang="en-US" sz="2000" u="sng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Division III </a:t>
            </a:r>
            <a:r>
              <a:rPr lang="en-US" sz="2000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 </a:t>
            </a:r>
          </a:p>
          <a:p>
            <a:pPr lvl="2" indent="457200"/>
            <a:r>
              <a:rPr lang="en-US" sz="1800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447 </a:t>
            </a:r>
            <a:r>
              <a:rPr lang="en-US" sz="1800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member schools</a:t>
            </a:r>
          </a:p>
          <a:p>
            <a:pPr lvl="2" indent="457200"/>
            <a:r>
              <a:rPr lang="en-US" sz="1800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Typically smaller schools</a:t>
            </a:r>
          </a:p>
          <a:p>
            <a:pPr lvl="2" indent="457200"/>
            <a:r>
              <a:rPr lang="en-US" sz="1800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Grants-in-aid cannot be athletically based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7" descr="72721_3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Rectangle 2"/>
          <p:cNvSpPr>
            <a:spLocks noGrp="1" noChangeArrowheads="1"/>
          </p:cNvSpPr>
          <p:nvPr>
            <p:ph type="title"/>
          </p:nvPr>
        </p:nvSpPr>
        <p:spPr>
          <a:xfrm>
            <a:off x="600075" y="649288"/>
            <a:ext cx="7956550" cy="1025525"/>
          </a:xfrm>
        </p:spPr>
        <p:txBody>
          <a:bodyPr/>
          <a:lstStyle/>
          <a:p>
            <a:r>
              <a:rPr lang="en-US" sz="3600" u="sng" dirty="0" smtClean="0">
                <a:solidFill>
                  <a:srgbClr val="000000"/>
                </a:solidFill>
                <a:latin typeface="Californian FB" pitchFamily="18" charset="0"/>
              </a:rPr>
              <a:t>What </a:t>
            </a:r>
            <a:r>
              <a:rPr lang="en-US" sz="3600" u="sng" dirty="0" smtClean="0">
                <a:solidFill>
                  <a:srgbClr val="000000"/>
                </a:solidFill>
                <a:latin typeface="Californian FB" pitchFamily="18" charset="0"/>
              </a:rPr>
              <a:t>Does </a:t>
            </a:r>
            <a:r>
              <a:rPr lang="en-US" sz="3600" u="sng" dirty="0" smtClean="0">
                <a:solidFill>
                  <a:srgbClr val="000000"/>
                </a:solidFill>
                <a:latin typeface="Californian FB" pitchFamily="18" charset="0"/>
              </a:rPr>
              <a:t>the Eligibility Center </a:t>
            </a:r>
            <a:r>
              <a:rPr lang="en-US" sz="3600" u="sng" dirty="0" smtClean="0">
                <a:solidFill>
                  <a:srgbClr val="000000"/>
                </a:solidFill>
                <a:latin typeface="Californian FB" pitchFamily="18" charset="0"/>
              </a:rPr>
              <a:t>Do</a:t>
            </a:r>
            <a:r>
              <a:rPr lang="en-US" sz="3600" u="sng" dirty="0" smtClean="0">
                <a:solidFill>
                  <a:srgbClr val="000000"/>
                </a:solidFill>
                <a:latin typeface="Californian FB" pitchFamily="18" charset="0"/>
              </a:rPr>
              <a:t>?</a:t>
            </a:r>
          </a:p>
        </p:txBody>
      </p:sp>
      <p:sp>
        <p:nvSpPr>
          <p:cNvPr id="8" name="Text Box 2"/>
          <p:cNvSpPr txBox="1">
            <a:spLocks noGrp="1" noChangeArrowheads="1"/>
          </p:cNvSpPr>
          <p:nvPr>
            <p:ph idx="1"/>
          </p:nvPr>
        </p:nvSpPr>
        <p:spPr bwMode="auto">
          <a:xfrm>
            <a:off x="609600" y="1752600"/>
            <a:ext cx="7956550" cy="3662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indent="457200"/>
            <a:r>
              <a:rPr lang="en-US" sz="2000" dirty="0" smtClean="0">
                <a:solidFill>
                  <a:srgbClr val="000000"/>
                </a:solidFill>
                <a:latin typeface="Californian FB" pitchFamily="18" charset="0"/>
              </a:rPr>
              <a:t>Certifies initial eligibility for incoming prospective student-athletes in Division I and Division II</a:t>
            </a:r>
          </a:p>
          <a:p>
            <a:pPr lvl="1" indent="457200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  <a:latin typeface="Californian FB" pitchFamily="18" charset="0"/>
              </a:rPr>
              <a:t>Domestic and international academic certification</a:t>
            </a:r>
          </a:p>
          <a:p>
            <a:pPr lvl="1" indent="457200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  <a:latin typeface="Californian FB" pitchFamily="18" charset="0"/>
              </a:rPr>
              <a:t>Domestic and international amateurism certification</a:t>
            </a:r>
          </a:p>
          <a:p>
            <a:pPr indent="457200"/>
            <a:r>
              <a:rPr lang="en-US" sz="2000" dirty="0" smtClean="0">
                <a:solidFill>
                  <a:srgbClr val="000000"/>
                </a:solidFill>
                <a:latin typeface="Californian FB" pitchFamily="18" charset="0"/>
              </a:rPr>
              <a:t>Departments</a:t>
            </a:r>
          </a:p>
          <a:p>
            <a:pPr lvl="1" indent="457200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  <a:latin typeface="Californian FB" pitchFamily="18" charset="0"/>
              </a:rPr>
              <a:t>Academic certification</a:t>
            </a:r>
          </a:p>
          <a:p>
            <a:pPr lvl="1" indent="457200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  <a:latin typeface="Californian FB" pitchFamily="18" charset="0"/>
              </a:rPr>
              <a:t>Amateurism</a:t>
            </a:r>
          </a:p>
          <a:p>
            <a:pPr lvl="1" indent="457200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  <a:latin typeface="Californian FB" pitchFamily="18" charset="0"/>
              </a:rPr>
              <a:t>Customer service</a:t>
            </a:r>
          </a:p>
          <a:p>
            <a:pPr lvl="1" indent="457200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  <a:latin typeface="Californian FB" pitchFamily="18" charset="0"/>
              </a:rPr>
              <a:t>High school review</a:t>
            </a:r>
          </a:p>
          <a:p>
            <a:pPr lvl="1" indent="457200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  <a:latin typeface="Californian FB" pitchFamily="18" charset="0"/>
              </a:rPr>
              <a:t>National Letter of Intent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7" descr="72721_3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>
                <a:solidFill>
                  <a:srgbClr val="000000"/>
                </a:solidFill>
                <a:latin typeface="Californian FB" pitchFamily="18" charset="0"/>
              </a:rPr>
              <a:t>Did </a:t>
            </a:r>
            <a:r>
              <a:rPr lang="en-US" u="sng" dirty="0" smtClean="0">
                <a:solidFill>
                  <a:srgbClr val="000000"/>
                </a:solidFill>
                <a:latin typeface="Californian FB" pitchFamily="18" charset="0"/>
              </a:rPr>
              <a:t>You Know</a:t>
            </a:r>
            <a:r>
              <a:rPr lang="en-US" u="sng" dirty="0" smtClean="0">
                <a:solidFill>
                  <a:srgbClr val="000000"/>
                </a:solidFill>
                <a:latin typeface="Californian FB" pitchFamily="18" charset="0"/>
              </a:rPr>
              <a:t>?</a:t>
            </a:r>
            <a:endParaRPr lang="en-US" u="sng" dirty="0" smtClean="0">
              <a:latin typeface="Californian FB" pitchFamily="18" charset="0"/>
            </a:endParaRPr>
          </a:p>
        </p:txBody>
      </p:sp>
      <p:sp>
        <p:nvSpPr>
          <p:cNvPr id="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533400" y="1371601"/>
            <a:ext cx="7956550" cy="4647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00050" indent="-285750">
              <a:spcBef>
                <a:spcPct val="50000"/>
              </a:spcBef>
            </a:pPr>
            <a:r>
              <a:rPr lang="en-US" sz="2000" dirty="0" smtClean="0">
                <a:solidFill>
                  <a:srgbClr val="000000"/>
                </a:solidFill>
                <a:latin typeface="Californian FB" pitchFamily="18" charset="0"/>
              </a:rPr>
              <a:t>Approximately </a:t>
            </a:r>
            <a:r>
              <a:rPr lang="en-US" sz="2000" u="sng" dirty="0" smtClean="0">
                <a:solidFill>
                  <a:srgbClr val="0065A8"/>
                </a:solidFill>
                <a:latin typeface="Californian FB" pitchFamily="18" charset="0"/>
              </a:rPr>
              <a:t>500,000</a:t>
            </a:r>
            <a:r>
              <a:rPr lang="en-US" sz="2000" dirty="0" smtClean="0">
                <a:solidFill>
                  <a:srgbClr val="000000"/>
                </a:solidFill>
                <a:latin typeface="Californian FB" pitchFamily="18" charset="0"/>
              </a:rPr>
              <a:t> pieces of mail throughout the year </a:t>
            </a:r>
          </a:p>
          <a:p>
            <a:pPr marL="400050" indent="-285750">
              <a:spcBef>
                <a:spcPct val="50000"/>
              </a:spcBef>
            </a:pPr>
            <a:r>
              <a:rPr lang="en-US" sz="2000" dirty="0" smtClean="0">
                <a:solidFill>
                  <a:srgbClr val="000000"/>
                </a:solidFill>
                <a:latin typeface="Californian FB" pitchFamily="18" charset="0"/>
              </a:rPr>
              <a:t>Approximately </a:t>
            </a:r>
            <a:r>
              <a:rPr lang="en-US" sz="2000" u="sng" dirty="0" smtClean="0">
                <a:solidFill>
                  <a:srgbClr val="0065A8"/>
                </a:solidFill>
                <a:latin typeface="Californian FB" pitchFamily="18" charset="0"/>
              </a:rPr>
              <a:t>200,000</a:t>
            </a:r>
            <a:r>
              <a:rPr lang="en-US" sz="2000" dirty="0" smtClean="0">
                <a:solidFill>
                  <a:srgbClr val="000000"/>
                </a:solidFill>
                <a:latin typeface="Californian FB" pitchFamily="18" charset="0"/>
              </a:rPr>
              <a:t> annual </a:t>
            </a:r>
            <a:r>
              <a:rPr lang="en-US" sz="2000" dirty="0" smtClean="0">
                <a:solidFill>
                  <a:srgbClr val="000000"/>
                </a:solidFill>
                <a:latin typeface="Californian FB" pitchFamily="18" charset="0"/>
              </a:rPr>
              <a:t>registrants</a:t>
            </a:r>
          </a:p>
          <a:p>
            <a:pPr marL="800100" lvl="1">
              <a:spcBef>
                <a:spcPct val="50000"/>
              </a:spcBef>
            </a:pPr>
            <a:r>
              <a:rPr lang="en-US" sz="2000" dirty="0" smtClean="0">
                <a:solidFill>
                  <a:srgbClr val="000000"/>
                </a:solidFill>
                <a:latin typeface="Californian FB" pitchFamily="18" charset="0"/>
              </a:rPr>
              <a:t>Approximately </a:t>
            </a:r>
            <a:r>
              <a:rPr lang="en-US" sz="2000" u="sng" dirty="0" smtClean="0">
                <a:solidFill>
                  <a:srgbClr val="0065A8"/>
                </a:solidFill>
                <a:latin typeface="Californian FB" pitchFamily="18" charset="0"/>
              </a:rPr>
              <a:t>90,000</a:t>
            </a:r>
            <a:r>
              <a:rPr lang="en-US" sz="2000" dirty="0" smtClean="0">
                <a:solidFill>
                  <a:srgbClr val="000000"/>
                </a:solidFill>
                <a:latin typeface="Californian FB" pitchFamily="18" charset="0"/>
              </a:rPr>
              <a:t> final certifications</a:t>
            </a:r>
          </a:p>
          <a:p>
            <a:pPr marL="400050" indent="-285750">
              <a:spcBef>
                <a:spcPct val="50000"/>
              </a:spcBef>
            </a:pPr>
            <a:r>
              <a:rPr lang="en-US" sz="2000" dirty="0" smtClean="0">
                <a:solidFill>
                  <a:srgbClr val="000000"/>
                </a:solidFill>
                <a:latin typeface="Californian FB" pitchFamily="18" charset="0"/>
              </a:rPr>
              <a:t>Approximately </a:t>
            </a:r>
            <a:r>
              <a:rPr lang="en-US" sz="2000" u="sng" dirty="0" smtClean="0">
                <a:solidFill>
                  <a:srgbClr val="0065A8"/>
                </a:solidFill>
                <a:latin typeface="Californian FB" pitchFamily="18" charset="0"/>
              </a:rPr>
              <a:t>600</a:t>
            </a:r>
            <a:r>
              <a:rPr lang="en-US" sz="2000" dirty="0" smtClean="0">
                <a:solidFill>
                  <a:srgbClr val="000000"/>
                </a:solidFill>
                <a:latin typeface="Californian FB" pitchFamily="18" charset="0"/>
              </a:rPr>
              <a:t> Division I and II institutions</a:t>
            </a:r>
          </a:p>
          <a:p>
            <a:pPr marL="400050" indent="-285750">
              <a:spcBef>
                <a:spcPct val="50000"/>
              </a:spcBef>
            </a:pPr>
            <a:r>
              <a:rPr lang="en-US" sz="2000" dirty="0" smtClean="0">
                <a:solidFill>
                  <a:srgbClr val="000000"/>
                </a:solidFill>
                <a:latin typeface="Californian FB" pitchFamily="18" charset="0"/>
              </a:rPr>
              <a:t>Approximately </a:t>
            </a:r>
            <a:r>
              <a:rPr lang="en-US" sz="2000" u="sng" dirty="0" smtClean="0">
                <a:solidFill>
                  <a:srgbClr val="0065A8"/>
                </a:solidFill>
                <a:latin typeface="Californian FB" pitchFamily="18" charset="0"/>
              </a:rPr>
              <a:t>30,000</a:t>
            </a:r>
            <a:r>
              <a:rPr lang="en-US" sz="2000" dirty="0" smtClean="0">
                <a:solidFill>
                  <a:srgbClr val="000000"/>
                </a:solidFill>
                <a:latin typeface="Californian FB" pitchFamily="18" charset="0"/>
              </a:rPr>
              <a:t> high </a:t>
            </a:r>
            <a:r>
              <a:rPr lang="en-US" sz="2000" dirty="0" smtClean="0">
                <a:solidFill>
                  <a:srgbClr val="000000"/>
                </a:solidFill>
                <a:latin typeface="Californian FB" pitchFamily="18" charset="0"/>
              </a:rPr>
              <a:t>schools</a:t>
            </a:r>
            <a:endParaRPr lang="en-US" sz="2000" dirty="0" smtClean="0">
              <a:solidFill>
                <a:srgbClr val="000000"/>
              </a:solidFill>
              <a:latin typeface="Californian FB" pitchFamily="18" charset="0"/>
            </a:endParaRPr>
          </a:p>
          <a:p>
            <a:pPr marL="800100" lvl="1">
              <a:spcBef>
                <a:spcPct val="50000"/>
              </a:spcBef>
            </a:pPr>
            <a:r>
              <a:rPr lang="en-US" sz="2000" dirty="0" smtClean="0">
                <a:solidFill>
                  <a:srgbClr val="000000"/>
                </a:solidFill>
                <a:latin typeface="Californian FB" pitchFamily="18" charset="0"/>
              </a:rPr>
              <a:t>Over </a:t>
            </a:r>
            <a:r>
              <a:rPr lang="en-US" sz="2000" u="sng" dirty="0" smtClean="0">
                <a:solidFill>
                  <a:srgbClr val="0065A8"/>
                </a:solidFill>
                <a:latin typeface="Californian FB" pitchFamily="18" charset="0"/>
              </a:rPr>
              <a:t>100,000</a:t>
            </a:r>
            <a:r>
              <a:rPr lang="en-US" sz="2000" dirty="0" smtClean="0">
                <a:solidFill>
                  <a:srgbClr val="000000"/>
                </a:solidFill>
                <a:latin typeface="Californian FB" pitchFamily="18" charset="0"/>
              </a:rPr>
              <a:t> core course submissions per </a:t>
            </a:r>
            <a:r>
              <a:rPr lang="en-US" sz="2000" dirty="0" smtClean="0">
                <a:solidFill>
                  <a:srgbClr val="000000"/>
                </a:solidFill>
                <a:latin typeface="Californian FB" pitchFamily="18" charset="0"/>
              </a:rPr>
              <a:t>year</a:t>
            </a:r>
          </a:p>
          <a:p>
            <a:pPr marL="800100" lvl="1">
              <a:spcBef>
                <a:spcPct val="50000"/>
              </a:spcBef>
            </a:pPr>
            <a:r>
              <a:rPr lang="en-US" sz="2000" dirty="0" smtClean="0">
                <a:solidFill>
                  <a:srgbClr val="000000"/>
                </a:solidFill>
                <a:latin typeface="Californian FB" pitchFamily="18" charset="0"/>
              </a:rPr>
              <a:t>Roughly </a:t>
            </a:r>
            <a:r>
              <a:rPr lang="en-US" sz="2000" u="sng" dirty="0">
                <a:solidFill>
                  <a:srgbClr val="0065A8"/>
                </a:solidFill>
                <a:latin typeface="Californian FB" pitchFamily="18" charset="0"/>
              </a:rPr>
              <a:t>400-50</a:t>
            </a:r>
            <a:r>
              <a:rPr lang="en-US" sz="2000" u="sng" dirty="0" smtClean="0">
                <a:solidFill>
                  <a:srgbClr val="0065A8"/>
                </a:solidFill>
                <a:latin typeface="Californian FB" pitchFamily="18" charset="0"/>
              </a:rPr>
              <a:t>0</a:t>
            </a:r>
            <a:r>
              <a:rPr lang="en-US" sz="2000" dirty="0" smtClean="0">
                <a:solidFill>
                  <a:srgbClr val="000000"/>
                </a:solidFill>
                <a:latin typeface="Californian FB" pitchFamily="18" charset="0"/>
              </a:rPr>
              <a:t> core courses per </a:t>
            </a:r>
            <a:r>
              <a:rPr lang="en-US" sz="2000" dirty="0" smtClean="0">
                <a:solidFill>
                  <a:srgbClr val="000000"/>
                </a:solidFill>
                <a:latin typeface="Californian FB" pitchFamily="18" charset="0"/>
              </a:rPr>
              <a:t>day</a:t>
            </a:r>
          </a:p>
          <a:p>
            <a:pPr marL="800100" lvl="1">
              <a:spcBef>
                <a:spcPct val="50000"/>
              </a:spcBef>
            </a:pPr>
            <a:r>
              <a:rPr lang="en-US" sz="2000" dirty="0" smtClean="0">
                <a:solidFill>
                  <a:srgbClr val="000000"/>
                </a:solidFill>
                <a:latin typeface="Californian FB" pitchFamily="18" charset="0"/>
              </a:rPr>
              <a:t>Over </a:t>
            </a:r>
            <a:r>
              <a:rPr lang="en-US" sz="2000" u="sng" dirty="0" smtClean="0">
                <a:solidFill>
                  <a:srgbClr val="0065A8"/>
                </a:solidFill>
                <a:latin typeface="Californian FB" pitchFamily="18" charset="0"/>
              </a:rPr>
              <a:t>500</a:t>
            </a:r>
            <a:r>
              <a:rPr lang="en-US" sz="2000" dirty="0" smtClean="0">
                <a:solidFill>
                  <a:srgbClr val="000000"/>
                </a:solidFill>
                <a:latin typeface="Californian FB" pitchFamily="18" charset="0"/>
              </a:rPr>
              <a:t> nontraditional schools/programs reviewed </a:t>
            </a:r>
            <a:endParaRPr lang="en-US" sz="2000" dirty="0" smtClean="0">
              <a:solidFill>
                <a:srgbClr val="000000"/>
              </a:solidFill>
              <a:latin typeface="Californian FB" pitchFamily="18" charset="0"/>
            </a:endParaRPr>
          </a:p>
          <a:p>
            <a:pPr marL="631825" lvl="1">
              <a:spcBef>
                <a:spcPct val="50000"/>
              </a:spcBef>
            </a:pPr>
            <a:endParaRPr lang="en-US" sz="2000" dirty="0" smtClean="0">
              <a:solidFill>
                <a:srgbClr val="000000"/>
              </a:solidFill>
              <a:latin typeface="Californian FB" pitchFamily="18" charset="0"/>
            </a:endParaRPr>
          </a:p>
          <a:p>
            <a:pPr marL="800100" lvl="1" indent="-285750">
              <a:spcBef>
                <a:spcPct val="50000"/>
              </a:spcBef>
              <a:buFont typeface="Arial" pitchFamily="34" charset="0"/>
              <a:buChar char="•"/>
            </a:pPr>
            <a:endParaRPr lang="en-US" sz="2400" dirty="0" smtClean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7" descr="72721_3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Rectangle 2"/>
          <p:cNvSpPr>
            <a:spLocks noGrp="1" noChangeArrowheads="1"/>
          </p:cNvSpPr>
          <p:nvPr>
            <p:ph type="title"/>
          </p:nvPr>
        </p:nvSpPr>
        <p:spPr>
          <a:xfrm>
            <a:off x="590550" y="649288"/>
            <a:ext cx="8210550" cy="1025525"/>
          </a:xfrm>
        </p:spPr>
        <p:txBody>
          <a:bodyPr/>
          <a:lstStyle/>
          <a:p>
            <a:r>
              <a:rPr lang="en-US" sz="3600" u="sng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What is NCAA Initial Eligibility?</a:t>
            </a:r>
            <a:endParaRPr lang="en-US" u="sng" dirty="0" smtClean="0">
              <a:solidFill>
                <a:srgbClr val="000000"/>
              </a:solidFill>
              <a:latin typeface="Californian FB" pitchFamily="18" charset="0"/>
            </a:endParaRPr>
          </a:p>
        </p:txBody>
      </p:sp>
      <p:sp>
        <p:nvSpPr>
          <p:cNvPr id="163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0075" y="1354138"/>
            <a:ext cx="7956550" cy="4132262"/>
          </a:xfrm>
        </p:spPr>
        <p:txBody>
          <a:bodyPr>
            <a:normAutofit fontScale="77500" lnSpcReduction="20000"/>
          </a:bodyPr>
          <a:lstStyle/>
          <a:p>
            <a:pPr lvl="1" eaLnBrk="1" hangingPunct="1"/>
            <a:endParaRPr lang="en-US" dirty="0" smtClean="0">
              <a:solidFill>
                <a:srgbClr val="000000"/>
              </a:solidFill>
              <a:ea typeface="ＭＳ Ｐゴシック" pitchFamily="-16" charset="-128"/>
            </a:endParaRPr>
          </a:p>
          <a:p>
            <a:pPr indent="457200"/>
            <a:r>
              <a:rPr lang="en-US" sz="3100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Academic requirements that a prospective student-athlete (PSA) must meet to:</a:t>
            </a:r>
          </a:p>
          <a:p>
            <a:pPr lvl="1" indent="457200">
              <a:buFont typeface="Arial" pitchFamily="34" charset="0"/>
              <a:buChar char="•"/>
            </a:pPr>
            <a:r>
              <a:rPr lang="en-US" sz="3100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Practice</a:t>
            </a:r>
          </a:p>
          <a:p>
            <a:pPr lvl="1" indent="457200">
              <a:buFont typeface="Arial" pitchFamily="34" charset="0"/>
              <a:buChar char="•"/>
            </a:pPr>
            <a:r>
              <a:rPr lang="en-US" sz="3100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Compete</a:t>
            </a:r>
            <a:endParaRPr lang="en-US" sz="3100" dirty="0" smtClean="0">
              <a:solidFill>
                <a:srgbClr val="000000"/>
              </a:solidFill>
              <a:latin typeface="Californian FB" pitchFamily="18" charset="0"/>
              <a:ea typeface="ＭＳ Ｐゴシック" pitchFamily="-16" charset="-128"/>
            </a:endParaRPr>
          </a:p>
          <a:p>
            <a:pPr lvl="1" indent="457200">
              <a:buFont typeface="Arial" pitchFamily="34" charset="0"/>
              <a:buChar char="•"/>
            </a:pPr>
            <a:r>
              <a:rPr lang="en-US" sz="3100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Receive athletics </a:t>
            </a:r>
            <a:r>
              <a:rPr lang="en-US" sz="3100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aid (scholarship)</a:t>
            </a:r>
          </a:p>
          <a:p>
            <a:pPr indent="457200"/>
            <a:r>
              <a:rPr lang="en-US" sz="3100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First year at a Division I or Division II college/university</a:t>
            </a:r>
          </a:p>
          <a:p>
            <a:pPr indent="457200"/>
            <a:r>
              <a:rPr lang="en-US" sz="3100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Subsequent years governed by progress-toward-degree 	academic requirements</a:t>
            </a:r>
          </a:p>
          <a:p>
            <a:pPr lvl="1" indent="457200">
              <a:buFont typeface="Arial" pitchFamily="34" charset="0"/>
              <a:buChar char="•"/>
            </a:pPr>
            <a:r>
              <a:rPr lang="en-US" sz="3100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An enrolled student-athlete may gain/lose eligibility in each term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7" descr="72721_3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Rectangle 2"/>
          <p:cNvSpPr>
            <a:spLocks noGrp="1" noChangeArrowheads="1"/>
          </p:cNvSpPr>
          <p:nvPr>
            <p:ph type="title"/>
          </p:nvPr>
        </p:nvSpPr>
        <p:spPr>
          <a:xfrm>
            <a:off x="590550" y="649288"/>
            <a:ext cx="8210550" cy="1025525"/>
          </a:xfrm>
        </p:spPr>
        <p:txBody>
          <a:bodyPr/>
          <a:lstStyle/>
          <a:p>
            <a:r>
              <a:rPr lang="en-US" sz="3600" u="sng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Evolution of Initial Eligibility</a:t>
            </a:r>
            <a:endParaRPr lang="en-US" u="sng" dirty="0" smtClean="0">
              <a:solidFill>
                <a:srgbClr val="000000"/>
              </a:solidFill>
              <a:latin typeface="Californian FB" pitchFamily="18" charset="0"/>
            </a:endParaRPr>
          </a:p>
        </p:txBody>
      </p:sp>
      <p:sp>
        <p:nvSpPr>
          <p:cNvPr id="163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0075" y="1354138"/>
            <a:ext cx="7956550" cy="4132262"/>
          </a:xfrm>
        </p:spPr>
        <p:txBody>
          <a:bodyPr>
            <a:normAutofit fontScale="77500" lnSpcReduction="20000"/>
          </a:bodyPr>
          <a:lstStyle/>
          <a:p>
            <a:pPr lvl="1" eaLnBrk="1" hangingPunct="1"/>
            <a:endParaRPr lang="en-US" dirty="0" smtClean="0">
              <a:solidFill>
                <a:srgbClr val="000000"/>
              </a:solidFill>
              <a:ea typeface="ＭＳ Ｐゴシック" pitchFamily="-16" charset="-128"/>
            </a:endParaRPr>
          </a:p>
          <a:p>
            <a:pPr indent="457200"/>
            <a:r>
              <a:rPr lang="en-US" sz="3000" b="1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1973:  </a:t>
            </a:r>
            <a:r>
              <a:rPr lang="en-US" sz="3000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2.000 minimum GPA</a:t>
            </a:r>
          </a:p>
          <a:p>
            <a:pPr indent="457200"/>
            <a:r>
              <a:rPr lang="en-US" sz="3000" b="1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1986</a:t>
            </a:r>
            <a:r>
              <a:rPr lang="en-US" sz="3000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:  700 SAT or 15 ACT, 11 core courses with core GPA of 		2.000</a:t>
            </a:r>
          </a:p>
          <a:p>
            <a:pPr indent="457200"/>
            <a:r>
              <a:rPr lang="en-US" sz="3000" b="1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1995</a:t>
            </a:r>
            <a:r>
              <a:rPr lang="en-US" sz="3000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:  700 SAT or 17 ACT, 13 core courses, sliding scale of 		GPA and test score (DI)</a:t>
            </a:r>
          </a:p>
          <a:p>
            <a:pPr indent="457200"/>
            <a:r>
              <a:rPr lang="en-US" sz="3000" b="1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1996:  </a:t>
            </a:r>
            <a:r>
              <a:rPr lang="en-US" sz="3000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SAT re-centered, 820 minimum DI and DII, with 68 		sum ACT</a:t>
            </a:r>
          </a:p>
          <a:p>
            <a:pPr indent="457200"/>
            <a:r>
              <a:rPr lang="en-US" sz="3000" b="1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2003:  </a:t>
            </a:r>
            <a:r>
              <a:rPr lang="en-US" sz="3000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14 core courses, amended sliding scale, elimination 		of partial qualifiers (DI); 2005 14 core for DII</a:t>
            </a:r>
          </a:p>
          <a:p>
            <a:pPr indent="457200"/>
            <a:r>
              <a:rPr lang="en-US" sz="3000" b="1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2008:  </a:t>
            </a:r>
            <a:r>
              <a:rPr lang="en-US" sz="3000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16 core courses (DI)</a:t>
            </a:r>
          </a:p>
          <a:p>
            <a:pPr indent="457200"/>
            <a:r>
              <a:rPr lang="en-US" sz="3000" b="1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2013:  </a:t>
            </a:r>
            <a:r>
              <a:rPr lang="en-US" sz="3000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16 core courses (DII)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7" descr="72721_3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Rectangle 2"/>
          <p:cNvSpPr>
            <a:spLocks noGrp="1" noChangeArrowheads="1"/>
          </p:cNvSpPr>
          <p:nvPr>
            <p:ph type="title"/>
          </p:nvPr>
        </p:nvSpPr>
        <p:spPr>
          <a:xfrm>
            <a:off x="590550" y="649288"/>
            <a:ext cx="8210550" cy="1025525"/>
          </a:xfrm>
        </p:spPr>
        <p:txBody>
          <a:bodyPr/>
          <a:lstStyle/>
          <a:p>
            <a:r>
              <a:rPr lang="en-US" sz="3600" u="sng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Who </a:t>
            </a:r>
            <a:r>
              <a:rPr lang="en-US" sz="3600" u="sng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Makes </a:t>
            </a:r>
            <a:r>
              <a:rPr lang="en-US" sz="3600" u="sng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the </a:t>
            </a:r>
            <a:r>
              <a:rPr lang="en-US" sz="3600" u="sng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Rules</a:t>
            </a:r>
            <a:r>
              <a:rPr lang="en-US" sz="3600" u="sng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?</a:t>
            </a:r>
            <a:endParaRPr lang="en-US" u="sng" dirty="0" smtClean="0">
              <a:solidFill>
                <a:srgbClr val="000000"/>
              </a:solidFill>
              <a:latin typeface="Californian FB" pitchFamily="18" charset="0"/>
            </a:endParaRPr>
          </a:p>
        </p:txBody>
      </p:sp>
      <p:sp>
        <p:nvSpPr>
          <p:cNvPr id="163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0075" y="1354138"/>
            <a:ext cx="7956550" cy="4132262"/>
          </a:xfrm>
        </p:spPr>
        <p:txBody>
          <a:bodyPr>
            <a:normAutofit fontScale="92500" lnSpcReduction="10000"/>
          </a:bodyPr>
          <a:lstStyle/>
          <a:p>
            <a:pPr lvl="1" eaLnBrk="1" hangingPunct="1"/>
            <a:endParaRPr lang="en-US" dirty="0" smtClean="0">
              <a:solidFill>
                <a:srgbClr val="000000"/>
              </a:solidFill>
              <a:ea typeface="ＭＳ Ｐゴシック" pitchFamily="-16" charset="-128"/>
            </a:endParaRPr>
          </a:p>
          <a:p>
            <a:pPr indent="457200"/>
            <a:r>
              <a:rPr lang="en-US" sz="3000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Division I and Division II member colleges/universities</a:t>
            </a:r>
          </a:p>
          <a:p>
            <a:pPr lvl="1" indent="457200">
              <a:buFont typeface="Arial" pitchFamily="34" charset="0"/>
              <a:buChar char="•"/>
            </a:pPr>
            <a:r>
              <a:rPr lang="en-US" sz="2600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Representative structure in Division I</a:t>
            </a:r>
          </a:p>
          <a:p>
            <a:pPr lvl="1" indent="457200">
              <a:buFont typeface="Arial" pitchFamily="34" charset="0"/>
              <a:buChar char="•"/>
            </a:pPr>
            <a:r>
              <a:rPr lang="en-US" sz="2600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Convention voting in Division II</a:t>
            </a:r>
          </a:p>
          <a:p>
            <a:pPr lvl="1" indent="457200">
              <a:buFont typeface="Arial" pitchFamily="34" charset="0"/>
              <a:buChar char="•"/>
            </a:pPr>
            <a:r>
              <a:rPr lang="en-US" sz="2600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Academic rules generally vetted through academic committees</a:t>
            </a:r>
          </a:p>
          <a:p>
            <a:pPr lvl="2" indent="457200"/>
            <a:r>
              <a:rPr lang="en-US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Input from </a:t>
            </a:r>
            <a:r>
              <a:rPr lang="en-US" dirty="0" err="1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iNACOL</a:t>
            </a:r>
            <a:r>
              <a:rPr lang="en-US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 community</a:t>
            </a:r>
          </a:p>
          <a:p>
            <a:pPr indent="457200"/>
            <a:r>
              <a:rPr lang="en-US" sz="3000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NCAA Eligibility Center and national office staff use rules to guide their work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7" descr="72721_3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Rectangle 2"/>
          <p:cNvSpPr>
            <a:spLocks noGrp="1" noChangeArrowheads="1"/>
          </p:cNvSpPr>
          <p:nvPr>
            <p:ph type="title"/>
          </p:nvPr>
        </p:nvSpPr>
        <p:spPr>
          <a:xfrm>
            <a:off x="590550" y="649288"/>
            <a:ext cx="8210550" cy="1025525"/>
          </a:xfrm>
        </p:spPr>
        <p:txBody>
          <a:bodyPr/>
          <a:lstStyle/>
          <a:p>
            <a:r>
              <a:rPr lang="en-US" sz="3600" u="sng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Commonly </a:t>
            </a:r>
            <a:r>
              <a:rPr lang="en-US" sz="3600" u="sng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Used Terms</a:t>
            </a:r>
            <a:endParaRPr lang="en-US" sz="3600" u="sng" dirty="0" smtClean="0">
              <a:solidFill>
                <a:srgbClr val="000000"/>
              </a:solidFill>
              <a:latin typeface="Californian FB" pitchFamily="18" charset="0"/>
              <a:ea typeface="ＭＳ Ｐゴシック" pitchFamily="-16" charset="-128"/>
            </a:endParaRPr>
          </a:p>
        </p:txBody>
      </p:sp>
      <p:sp>
        <p:nvSpPr>
          <p:cNvPr id="163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0075" y="1354138"/>
            <a:ext cx="7956550" cy="4132262"/>
          </a:xfrm>
        </p:spPr>
        <p:txBody>
          <a:bodyPr>
            <a:normAutofit fontScale="77500" lnSpcReduction="20000"/>
          </a:bodyPr>
          <a:lstStyle/>
          <a:p>
            <a:pPr lvl="1" eaLnBrk="1" hangingPunct="1"/>
            <a:endParaRPr lang="en-US" dirty="0" smtClean="0">
              <a:solidFill>
                <a:srgbClr val="000000"/>
              </a:solidFill>
              <a:ea typeface="ＭＳ Ｐゴシック" pitchFamily="-16" charset="-128"/>
            </a:endParaRPr>
          </a:p>
          <a:p>
            <a:pPr indent="457200"/>
            <a:r>
              <a:rPr lang="en-US" sz="3100" b="1" u="sng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Prospective Student-Athlete (PSA): </a:t>
            </a:r>
            <a:r>
              <a:rPr lang="en-US" sz="3100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a student who </a:t>
            </a:r>
            <a:r>
              <a:rPr lang="en-US" sz="3100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wishes </a:t>
            </a:r>
            <a:r>
              <a:rPr lang="en-US" sz="3100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to participate in </a:t>
            </a:r>
            <a:r>
              <a:rPr lang="en-US" sz="3100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intercollegiate </a:t>
            </a:r>
            <a:r>
              <a:rPr lang="en-US" sz="3100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athletics</a:t>
            </a:r>
          </a:p>
          <a:p>
            <a:pPr indent="457200"/>
            <a:r>
              <a:rPr lang="en-US" sz="3100" b="1" u="sng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Qualifier</a:t>
            </a:r>
            <a:r>
              <a:rPr lang="en-US" sz="3100" b="1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:  </a:t>
            </a:r>
            <a:r>
              <a:rPr lang="en-US" sz="3100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PSA who meets all initial-eligibility rules.  May practice, </a:t>
            </a:r>
            <a:r>
              <a:rPr lang="en-US" sz="3100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compete </a:t>
            </a:r>
            <a:r>
              <a:rPr lang="en-US" sz="3100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and receive athletics aid</a:t>
            </a:r>
          </a:p>
          <a:p>
            <a:pPr indent="457200"/>
            <a:r>
              <a:rPr lang="en-US" sz="3100" b="1" u="sng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Partial Qualifier:  </a:t>
            </a:r>
            <a:r>
              <a:rPr lang="en-US" sz="3100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Division II only; a PSA who meets some but not all </a:t>
            </a:r>
            <a:r>
              <a:rPr lang="en-US" sz="3100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initial-eligibility </a:t>
            </a:r>
            <a:r>
              <a:rPr lang="en-US" sz="3100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rules.  May practice and receive athletics aid but cannot </a:t>
            </a:r>
            <a:r>
              <a:rPr lang="en-US" sz="3100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compete </a:t>
            </a:r>
            <a:r>
              <a:rPr lang="en-US" sz="3100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during the first year</a:t>
            </a:r>
          </a:p>
          <a:p>
            <a:pPr indent="457200"/>
            <a:r>
              <a:rPr lang="en-US" sz="3100" b="1" u="sng" dirty="0" err="1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Nonqualifier</a:t>
            </a:r>
            <a:r>
              <a:rPr lang="en-US" sz="3100" b="1" u="sng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:  </a:t>
            </a:r>
            <a:r>
              <a:rPr lang="en-US" sz="3100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PSA who does not meet the initial-eligibility rules.  No </a:t>
            </a:r>
            <a:r>
              <a:rPr lang="en-US" sz="3100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practice</a:t>
            </a:r>
            <a:r>
              <a:rPr lang="en-US" sz="3100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, no competition and no athletics aid during the first year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810</TotalTime>
  <Words>943</Words>
  <Application>Microsoft Office PowerPoint</Application>
  <PresentationFormat>On-screen Show (4:3)</PresentationFormat>
  <Paragraphs>217</Paragraphs>
  <Slides>24</Slides>
  <Notes>23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NCAA Eligibility Center 101</vt:lpstr>
      <vt:lpstr>NCAA Eligibility Center 101</vt:lpstr>
      <vt:lpstr>Overview of the NCAA</vt:lpstr>
      <vt:lpstr>What Does the Eligibility Center Do?</vt:lpstr>
      <vt:lpstr>Did You Know?</vt:lpstr>
      <vt:lpstr>What is NCAA Initial Eligibility?</vt:lpstr>
      <vt:lpstr>Evolution of Initial Eligibility</vt:lpstr>
      <vt:lpstr>Who Makes the Rules?</vt:lpstr>
      <vt:lpstr>Commonly Used Terms</vt:lpstr>
      <vt:lpstr>Four Elements of Initial Eligibility</vt:lpstr>
      <vt:lpstr>NCAA Initial-Eligibility Requirements</vt:lpstr>
      <vt:lpstr>NCAA Division I Sliding Scale</vt:lpstr>
      <vt:lpstr>NCAA Divisions II and III</vt:lpstr>
      <vt:lpstr>Roles of Students/Schools</vt:lpstr>
      <vt:lpstr>Reviewing High Schools</vt:lpstr>
      <vt:lpstr>Review of School/Program</vt:lpstr>
      <vt:lpstr>NCAA Definition of a Core Course</vt:lpstr>
      <vt:lpstr>NCAA Definition of a Core Course</vt:lpstr>
      <vt:lpstr>NCAA Legislation for Nontraditional Courses</vt:lpstr>
      <vt:lpstr>Effective Dates for Nontraditional Courses</vt:lpstr>
      <vt:lpstr>Trends Impacting Online Education</vt:lpstr>
      <vt:lpstr>Trends Impacting Online Education</vt:lpstr>
      <vt:lpstr>Helpful Information</vt:lpstr>
      <vt:lpstr>Thank You!</vt:lpstr>
    </vt:vector>
  </TitlesOfParts>
  <Company>NCAA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NCAA Eligibility Center 101</dc:title>
  <dc:creator>Nick Sproull</dc:creator>
  <cp:lastModifiedBy>nsproull</cp:lastModifiedBy>
  <cp:revision>87</cp:revision>
  <dcterms:created xsi:type="dcterms:W3CDTF">2010-11-10T20:11:19Z</dcterms:created>
  <dcterms:modified xsi:type="dcterms:W3CDTF">2011-11-08T19:55:09Z</dcterms:modified>
</cp:coreProperties>
</file>